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9" r:id="rId3"/>
    <p:sldId id="260" r:id="rId4"/>
    <p:sldId id="257" r:id="rId5"/>
    <p:sldId id="262" r:id="rId6"/>
    <p:sldId id="263" r:id="rId7"/>
    <p:sldId id="264" r:id="rId8"/>
    <p:sldId id="266" r:id="rId9"/>
    <p:sldId id="267" r:id="rId10"/>
    <p:sldId id="265" r:id="rId11"/>
    <p:sldId id="268" r:id="rId12"/>
    <p:sldId id="269" r:id="rId13"/>
  </p:sldIdLst>
  <p:sldSz cx="12192000" cy="6858000"/>
  <p:notesSz cx="6858000" cy="9144000"/>
  <p:defaultTextStyle>
    <a:defPPr>
      <a:defRPr lang="en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04"/>
    <p:restoredTop sz="87753"/>
  </p:normalViewPr>
  <p:slideViewPr>
    <p:cSldViewPr snapToGrid="0">
      <p:cViewPr varScale="1">
        <p:scale>
          <a:sx n="147" d="100"/>
          <a:sy n="147" d="100"/>
        </p:scale>
        <p:origin x="232" y="10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K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9C5ECE-8D41-F44E-9BEC-57A9A35FF96F}" type="datetimeFigureOut">
              <a:rPr lang="en-KR" smtClean="0"/>
              <a:t>2023/07/07</a:t>
            </a:fld>
            <a:endParaRPr lang="en-K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K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K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7B2F57-2C9C-0140-B65C-6AD4CCD79DC6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6954126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Coursera neural networks and deep learning, 3</a:t>
            </a:r>
            <a:r>
              <a:rPr lang="ko-KR" altLang="en-US" dirty="0"/>
              <a:t>주차 </a:t>
            </a:r>
            <a:r>
              <a:rPr lang="en-US" altLang="ko-KR" dirty="0"/>
              <a:t>Shallow Neural Networks </a:t>
            </a:r>
            <a:r>
              <a:rPr lang="ko-KR" altLang="en-US" dirty="0"/>
              <a:t>발표 시작하겠습니다</a:t>
            </a:r>
            <a:r>
              <a:rPr lang="en-US" altLang="ko-KR" dirty="0"/>
              <a:t>.</a:t>
            </a:r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7B2F57-2C9C-0140-B65C-6AD4CCD79DC6}" type="slidenum">
              <a:rPr lang="en-KR" smtClean="0"/>
              <a:t>1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8668582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먼저</a:t>
            </a:r>
            <a:r>
              <a:rPr lang="en-US" dirty="0"/>
              <a:t> linear </a:t>
            </a:r>
            <a:r>
              <a:rPr lang="en-US" dirty="0" err="1"/>
              <a:t>function에</a:t>
            </a:r>
            <a:r>
              <a:rPr lang="en-US" dirty="0"/>
              <a:t> </a:t>
            </a:r>
            <a:r>
              <a:rPr lang="en-US" dirty="0" err="1"/>
              <a:t>대한</a:t>
            </a:r>
            <a:r>
              <a:rPr lang="en-US" dirty="0"/>
              <a:t> </a:t>
            </a:r>
            <a:r>
              <a:rPr lang="en-US" dirty="0" err="1"/>
              <a:t>정의입니다</a:t>
            </a:r>
            <a:r>
              <a:rPr lang="en-US" altLang="ko-KR" dirty="0"/>
              <a:t>. </a:t>
            </a:r>
            <a:r>
              <a:rPr lang="ko-KR" altLang="en-US" dirty="0"/>
              <a:t>수학적으로 </a:t>
            </a:r>
            <a:r>
              <a:rPr lang="ko-KR" altLang="en-US" dirty="0" err="1"/>
              <a:t>이와같은데</a:t>
            </a:r>
            <a:r>
              <a:rPr lang="en-US" altLang="ko-KR" dirty="0"/>
              <a:t>, </a:t>
            </a:r>
            <a:r>
              <a:rPr lang="ko-KR" altLang="en-US" dirty="0"/>
              <a:t>대표적으로 </a:t>
            </a:r>
            <a:r>
              <a:rPr lang="en-US" altLang="ko-KR" dirty="0"/>
              <a:t>y=x </a:t>
            </a:r>
            <a:r>
              <a:rPr lang="ko-KR" altLang="en-US" dirty="0"/>
              <a:t>가 해당합니다</a:t>
            </a:r>
            <a:r>
              <a:rPr lang="en-US" altLang="ko-KR" dirty="0"/>
              <a:t>. </a:t>
            </a:r>
            <a:r>
              <a:rPr lang="ko-KR" altLang="en-US" dirty="0"/>
              <a:t>반면 </a:t>
            </a:r>
            <a:r>
              <a:rPr lang="en-US" dirty="0"/>
              <a:t>A</a:t>
            </a:r>
            <a:r>
              <a:rPr lang="en-KR" dirty="0"/>
              <a:t>ctivation function들로 대표적인 것들은 </a:t>
            </a:r>
            <a:r>
              <a:rPr lang="en-US" altLang="ko-KR" dirty="0"/>
              <a:t>non-linear function</a:t>
            </a:r>
            <a:r>
              <a:rPr lang="ko-KR" altLang="en-US" dirty="0"/>
              <a:t>입니다</a:t>
            </a:r>
            <a:r>
              <a:rPr lang="en-US" altLang="ko-KR" dirty="0"/>
              <a:t>. </a:t>
            </a:r>
            <a:r>
              <a:rPr lang="ko-KR" altLang="en-US" dirty="0"/>
              <a:t>이들은 각각의 특징이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특징은 다음과 같습니다</a:t>
            </a:r>
            <a:r>
              <a:rPr lang="en-US" altLang="ko-KR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7B2F57-2C9C-0140-B65C-6AD4CCD79DC6}" type="slidenum">
              <a:rPr lang="en-KR" smtClean="0"/>
              <a:t>10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2826996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</a:t>
            </a:r>
            <a:r>
              <a:rPr lang="en-KR" dirty="0"/>
              <a:t>ndrew ng박사는 hidden layer에서 linear function을 activation function으로 사용하면 안 된다고 말합니다</a:t>
            </a:r>
            <a:r>
              <a:rPr lang="en-US" altLang="ko-KR" dirty="0"/>
              <a:t>. </a:t>
            </a:r>
            <a:r>
              <a:rPr lang="ko-KR" altLang="en-US" dirty="0"/>
              <a:t>그 이유는 선형적인 계산의 연속은 복잡한 덧셈에 불과하기 때문입니다</a:t>
            </a:r>
            <a:r>
              <a:rPr lang="en-US" altLang="ko-KR" dirty="0"/>
              <a:t>. </a:t>
            </a:r>
            <a:r>
              <a:rPr lang="ko-KR" altLang="en-US" dirty="0"/>
              <a:t>이렇게 이루어진 </a:t>
            </a:r>
            <a:r>
              <a:rPr lang="en-US" altLang="ko-KR" dirty="0"/>
              <a:t>neural network</a:t>
            </a:r>
            <a:r>
              <a:rPr lang="ko-KR" altLang="en-US" dirty="0"/>
              <a:t>는 </a:t>
            </a:r>
            <a:r>
              <a:rPr lang="en-US" altLang="ko-KR" dirty="0"/>
              <a:t>standard logistic regression</a:t>
            </a:r>
            <a:r>
              <a:rPr lang="ko-KR" altLang="en-US" dirty="0"/>
              <a:t>보다 표현력이 떨어진다는 연구결과도 있습니다</a:t>
            </a:r>
            <a:r>
              <a:rPr lang="en-US" altLang="ko-KR" dirty="0"/>
              <a:t>. </a:t>
            </a:r>
            <a:r>
              <a:rPr lang="ko-KR" altLang="en-US" dirty="0"/>
              <a:t>그래서 </a:t>
            </a:r>
            <a:r>
              <a:rPr lang="en-US" altLang="ko-KR" dirty="0"/>
              <a:t>hidden layer</a:t>
            </a:r>
            <a:r>
              <a:rPr lang="ko-KR" altLang="en-US" dirty="0"/>
              <a:t>에서는 </a:t>
            </a:r>
            <a:r>
              <a:rPr lang="en-US" altLang="ko-KR" dirty="0"/>
              <a:t>non-linear function</a:t>
            </a:r>
            <a:r>
              <a:rPr lang="ko-KR" altLang="en-US" dirty="0"/>
              <a:t>을 사용해야합니다</a:t>
            </a:r>
            <a:r>
              <a:rPr lang="en-US" altLang="ko-KR" dirty="0"/>
              <a:t>. </a:t>
            </a:r>
            <a:r>
              <a:rPr lang="ko-KR" altLang="en-US" dirty="0"/>
              <a:t>그래도 </a:t>
            </a:r>
            <a:r>
              <a:rPr lang="en-US" altLang="ko-KR" dirty="0"/>
              <a:t>linear function</a:t>
            </a:r>
            <a:r>
              <a:rPr lang="ko-KR" altLang="en-US" dirty="0"/>
              <a:t>을 사용해야하는 곳이 가끔 있습니다</a:t>
            </a:r>
            <a:r>
              <a:rPr lang="en-US" altLang="ko-KR" dirty="0"/>
              <a:t>. </a:t>
            </a:r>
            <a:r>
              <a:rPr lang="ko-KR" altLang="en-US" dirty="0"/>
              <a:t>예측 값을 실제 값으로 갖기 위해선 </a:t>
            </a:r>
            <a:r>
              <a:rPr lang="en-US" altLang="ko-KR" dirty="0"/>
              <a:t>0~1 </a:t>
            </a:r>
            <a:r>
              <a:rPr lang="ko-KR" altLang="en-US" dirty="0"/>
              <a:t>따위가 아닌 큰 수를 표현해야 하기 때문에 마지막 </a:t>
            </a:r>
            <a:r>
              <a:rPr lang="en-US" altLang="ko-KR" dirty="0"/>
              <a:t>output layer</a:t>
            </a:r>
            <a:r>
              <a:rPr lang="ko-KR" altLang="en-US" dirty="0"/>
              <a:t>의 </a:t>
            </a:r>
            <a:r>
              <a:rPr lang="en-US" altLang="ko-KR" dirty="0"/>
              <a:t>activation function</a:t>
            </a:r>
            <a:r>
              <a:rPr lang="ko-KR" altLang="en-US" dirty="0"/>
              <a:t>에서야 쓸 수 있습니다</a:t>
            </a:r>
            <a:r>
              <a:rPr lang="en-US" altLang="ko-KR" dirty="0"/>
              <a:t>. </a:t>
            </a:r>
            <a:r>
              <a:rPr lang="ko-KR" altLang="en-US" dirty="0"/>
              <a:t>만약 그렇게 한다면 </a:t>
            </a:r>
            <a:r>
              <a:rPr lang="ko-KR" altLang="en-US" dirty="0" err="1"/>
              <a:t>출력값의</a:t>
            </a:r>
            <a:r>
              <a:rPr lang="ko-KR" altLang="en-US" dirty="0"/>
              <a:t> 범위는 </a:t>
            </a:r>
            <a:r>
              <a:rPr lang="en-US" altLang="ko-KR" dirty="0"/>
              <a:t>–</a:t>
            </a:r>
            <a:r>
              <a:rPr lang="ko-KR" altLang="en-US" dirty="0"/>
              <a:t>무</a:t>
            </a:r>
            <a:r>
              <a:rPr lang="en-US" altLang="ko-KR" dirty="0"/>
              <a:t>~+</a:t>
            </a:r>
            <a:r>
              <a:rPr lang="ko-KR" altLang="en-US" dirty="0"/>
              <a:t>무입니다</a:t>
            </a:r>
            <a:r>
              <a:rPr lang="en-US" altLang="ko-KR" dirty="0"/>
              <a:t>.</a:t>
            </a:r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7B2F57-2C9C-0140-B65C-6AD4CCD79DC6}" type="slidenum">
              <a:rPr lang="en-KR" smtClean="0"/>
              <a:t>11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501750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Parameter의</a:t>
            </a:r>
            <a:r>
              <a:rPr lang="en-US" dirty="0"/>
              <a:t> </a:t>
            </a:r>
            <a:r>
              <a:rPr lang="en-US" dirty="0" err="1"/>
              <a:t>초기화에</a:t>
            </a:r>
            <a:r>
              <a:rPr lang="en-US" dirty="0"/>
              <a:t> </a:t>
            </a:r>
            <a:r>
              <a:rPr lang="en-US" dirty="0" err="1"/>
              <a:t>대해</a:t>
            </a:r>
            <a:r>
              <a:rPr lang="en-US" dirty="0"/>
              <a:t> </a:t>
            </a:r>
            <a:r>
              <a:rPr lang="en-US" dirty="0" err="1"/>
              <a:t>생각해봐야합니다</a:t>
            </a:r>
            <a:r>
              <a:rPr lang="en-US" altLang="ko-KR" dirty="0"/>
              <a:t>. </a:t>
            </a:r>
            <a:r>
              <a:rPr lang="ko-KR" altLang="en-US" dirty="0"/>
              <a:t>초기 값을 지정해준다는 것은 조심해야합니다</a:t>
            </a:r>
            <a:r>
              <a:rPr lang="en-US" altLang="ko-KR" dirty="0"/>
              <a:t>. </a:t>
            </a:r>
            <a:r>
              <a:rPr lang="ko-KR" altLang="en-US" dirty="0"/>
              <a:t>내가 의도하지 않은 결과를 내는 출발점일수도 있기 때문입니다</a:t>
            </a:r>
            <a:r>
              <a:rPr lang="en-US" altLang="ko-KR" dirty="0"/>
              <a:t>.</a:t>
            </a:r>
          </a:p>
          <a:p>
            <a:r>
              <a:rPr lang="en-US" dirty="0" err="1"/>
              <a:t>Perceptron을</a:t>
            </a:r>
            <a:r>
              <a:rPr lang="en-US" dirty="0"/>
              <a:t> </a:t>
            </a:r>
            <a:r>
              <a:rPr lang="en-US" dirty="0" err="1"/>
              <a:t>여러개</a:t>
            </a:r>
            <a:r>
              <a:rPr lang="en-US" dirty="0"/>
              <a:t> </a:t>
            </a:r>
            <a:r>
              <a:rPr lang="en-US" dirty="0" err="1"/>
              <a:t>집적하는</a:t>
            </a:r>
            <a:r>
              <a:rPr lang="en-US" dirty="0"/>
              <a:t> </a:t>
            </a:r>
            <a:r>
              <a:rPr lang="en-US" dirty="0" err="1"/>
              <a:t>이유는</a:t>
            </a:r>
            <a:r>
              <a:rPr lang="en-US" dirty="0"/>
              <a:t> </a:t>
            </a:r>
            <a:r>
              <a:rPr lang="en-US" dirty="0" err="1"/>
              <a:t>각자</a:t>
            </a:r>
            <a:r>
              <a:rPr lang="en-US" dirty="0"/>
              <a:t> </a:t>
            </a:r>
            <a:r>
              <a:rPr lang="en-US" dirty="0" err="1"/>
              <a:t>다른</a:t>
            </a:r>
            <a:r>
              <a:rPr lang="en-US" dirty="0"/>
              <a:t> </a:t>
            </a:r>
            <a:r>
              <a:rPr lang="en-US" dirty="0" err="1"/>
              <a:t>w를</a:t>
            </a:r>
            <a:r>
              <a:rPr lang="en-US" dirty="0"/>
              <a:t> </a:t>
            </a:r>
            <a:r>
              <a:rPr lang="en-US" dirty="0" err="1"/>
              <a:t>갖고</a:t>
            </a:r>
            <a:r>
              <a:rPr lang="en-US" dirty="0"/>
              <a:t> </a:t>
            </a:r>
            <a:r>
              <a:rPr lang="en-US" altLang="ko-KR" dirty="0"/>
              <a:t>input feature</a:t>
            </a:r>
            <a:r>
              <a:rPr lang="ko-KR" altLang="en-US" dirty="0"/>
              <a:t>들을 다른 시각으로 바라보기 </a:t>
            </a:r>
            <a:r>
              <a:rPr lang="ko-KR" altLang="en-US" dirty="0" err="1"/>
              <a:t>위함입니다</a:t>
            </a:r>
            <a:r>
              <a:rPr lang="en-US" altLang="ko-KR" dirty="0"/>
              <a:t>. </a:t>
            </a:r>
            <a:r>
              <a:rPr lang="ko-KR" altLang="en-US" dirty="0"/>
              <a:t>허나 모두 같은 </a:t>
            </a:r>
            <a:r>
              <a:rPr lang="en-US" altLang="ko-KR" dirty="0"/>
              <a:t>zero matrix</a:t>
            </a:r>
            <a:r>
              <a:rPr lang="ko-KR" altLang="en-US" dirty="0"/>
              <a:t>로 초기화하면 모든 </a:t>
            </a:r>
            <a:r>
              <a:rPr lang="en-US" altLang="ko-KR" dirty="0"/>
              <a:t>perceptron</a:t>
            </a:r>
            <a:r>
              <a:rPr lang="ko-KR" altLang="en-US" dirty="0"/>
              <a:t>이 같은 연산을 하기 때문에 </a:t>
            </a:r>
            <a:r>
              <a:rPr lang="en-US" altLang="ko-KR" dirty="0"/>
              <a:t>output</a:t>
            </a:r>
            <a:r>
              <a:rPr lang="ko-KR" altLang="en-US" dirty="0"/>
              <a:t>이 의미가 없습니다</a:t>
            </a:r>
            <a:r>
              <a:rPr lang="en-US" altLang="ko-KR" dirty="0"/>
              <a:t>.</a:t>
            </a:r>
          </a:p>
          <a:p>
            <a:r>
              <a:rPr lang="en-US" dirty="0" err="1"/>
              <a:t>그래서</a:t>
            </a:r>
            <a:r>
              <a:rPr lang="en-US" dirty="0"/>
              <a:t> random </a:t>
            </a:r>
            <a:r>
              <a:rPr lang="en-US" dirty="0" err="1"/>
              <a:t>value들로</a:t>
            </a:r>
            <a:r>
              <a:rPr lang="en-US" dirty="0"/>
              <a:t> </a:t>
            </a:r>
            <a:r>
              <a:rPr lang="en-US" dirty="0" err="1"/>
              <a:t>w를</a:t>
            </a:r>
            <a:r>
              <a:rPr lang="en-US" dirty="0"/>
              <a:t> </a:t>
            </a:r>
            <a:r>
              <a:rPr lang="en-US" dirty="0" err="1"/>
              <a:t>초기화해야합니다</a:t>
            </a:r>
            <a:r>
              <a:rPr lang="en-US" altLang="ko-KR" dirty="0"/>
              <a:t>. Zero matrix</a:t>
            </a:r>
            <a:r>
              <a:rPr lang="ko-KR" altLang="en-US" dirty="0"/>
              <a:t>여서 안되는 것이 아니라 모든 </a:t>
            </a:r>
            <a:r>
              <a:rPr lang="en-US" altLang="ko-KR" dirty="0"/>
              <a:t>w</a:t>
            </a:r>
            <a:r>
              <a:rPr lang="ko-KR" altLang="en-US" dirty="0"/>
              <a:t>가 같으면 안되기 때문입니다</a:t>
            </a:r>
            <a:r>
              <a:rPr lang="en-US" altLang="ko-KR"/>
              <a:t>.</a:t>
            </a:r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7B2F57-2C9C-0140-B65C-6AD4CCD79DC6}" type="slidenum">
              <a:rPr lang="en-KR" smtClean="0"/>
              <a:t>12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002732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KR" dirty="0"/>
              <a:t>이전과 동일한 전제조건으로 시작한다는 것을 명시하기 위해 저번 주차 발표 자료 인용했습니다</a:t>
            </a:r>
            <a:r>
              <a:rPr lang="en-US" altLang="ko-KR" dirty="0"/>
              <a:t>.</a:t>
            </a:r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7B2F57-2C9C-0140-B65C-6AD4CCD79DC6}" type="slidenum">
              <a:rPr lang="en-KR" smtClean="0"/>
              <a:t>2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201947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KR" dirty="0"/>
              <a:t>이 부분도 마찬가지입니다</a:t>
            </a:r>
            <a:r>
              <a:rPr lang="en-US" altLang="ko-KR" dirty="0"/>
              <a:t>. Logistic regression</a:t>
            </a:r>
            <a:r>
              <a:rPr lang="ko-KR" altLang="en-US" dirty="0"/>
              <a:t>을 </a:t>
            </a:r>
            <a:r>
              <a:rPr lang="en-US" altLang="ko-KR" dirty="0"/>
              <a:t>perceptron</a:t>
            </a:r>
            <a:r>
              <a:rPr lang="ko-KR" altLang="en-US" dirty="0"/>
              <a:t>이라고도 부르겠습니다</a:t>
            </a:r>
            <a:r>
              <a:rPr lang="en-US" altLang="ko-KR" dirty="0"/>
              <a:t>.</a:t>
            </a:r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7B2F57-2C9C-0140-B65C-6AD4CCD79DC6}" type="slidenum">
              <a:rPr lang="en-KR" smtClean="0"/>
              <a:t>3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2929952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</a:t>
            </a:r>
            <a:r>
              <a:rPr lang="en-KR" dirty="0"/>
              <a:t>eural network는 perceptron 여러개를 집적해 만든 것입니다</a:t>
            </a:r>
            <a:r>
              <a:rPr lang="en-US" altLang="ko-KR" dirty="0"/>
              <a:t>. Perceptron</a:t>
            </a:r>
            <a:r>
              <a:rPr lang="ko-KR" altLang="en-US" dirty="0"/>
              <a:t>들의 </a:t>
            </a:r>
            <a:r>
              <a:rPr lang="en-US" altLang="ko-KR" dirty="0"/>
              <a:t>output</a:t>
            </a:r>
            <a:r>
              <a:rPr lang="ko-KR" altLang="en-US" dirty="0"/>
              <a:t>을 다시 다음 </a:t>
            </a:r>
            <a:r>
              <a:rPr lang="en-US" altLang="ko-KR" dirty="0"/>
              <a:t>perceptron</a:t>
            </a:r>
            <a:r>
              <a:rPr lang="ko-KR" altLang="en-US" dirty="0"/>
              <a:t>의 </a:t>
            </a:r>
            <a:r>
              <a:rPr lang="en-US" altLang="ko-KR" dirty="0"/>
              <a:t>input</a:t>
            </a:r>
            <a:r>
              <a:rPr lang="ko-KR" altLang="en-US" dirty="0" err="1"/>
              <a:t>으로</a:t>
            </a:r>
            <a:r>
              <a:rPr lang="ko-KR" altLang="en-US" dirty="0"/>
              <a:t> 삼습니다</a:t>
            </a:r>
            <a:r>
              <a:rPr lang="en-US" altLang="ko-KR" dirty="0"/>
              <a:t>. </a:t>
            </a:r>
            <a:r>
              <a:rPr lang="ko-KR" altLang="en-US" dirty="0" err="1"/>
              <a:t>이로인해</a:t>
            </a:r>
            <a:r>
              <a:rPr lang="ko-KR" altLang="en-US" dirty="0"/>
              <a:t> 더 고차원적인 계산을 해낼 수 있습니다</a:t>
            </a:r>
            <a:r>
              <a:rPr lang="en-US" altLang="ko-KR" dirty="0"/>
              <a:t>. Parameter</a:t>
            </a:r>
            <a:r>
              <a:rPr lang="ko-KR" altLang="en-US" dirty="0"/>
              <a:t>가 증가하기 때문에 그렇습니다</a:t>
            </a:r>
            <a:r>
              <a:rPr lang="en-US" altLang="ko-KR" dirty="0"/>
              <a:t>.</a:t>
            </a:r>
          </a:p>
          <a:p>
            <a:r>
              <a:rPr lang="en-US" dirty="0" err="1"/>
              <a:t>Perceptron은</a:t>
            </a:r>
            <a:r>
              <a:rPr lang="en-US" dirty="0"/>
              <a:t> </a:t>
            </a:r>
            <a:r>
              <a:rPr lang="en-US" dirty="0" err="1"/>
              <a:t>직렬로</a:t>
            </a:r>
            <a:r>
              <a:rPr lang="en-US" dirty="0"/>
              <a:t> </a:t>
            </a:r>
            <a:r>
              <a:rPr lang="en-US" dirty="0" err="1"/>
              <a:t>연결되는</a:t>
            </a:r>
            <a:r>
              <a:rPr lang="en-US" dirty="0"/>
              <a:t> </a:t>
            </a:r>
            <a:r>
              <a:rPr lang="en-US" dirty="0" err="1"/>
              <a:t>것만이</a:t>
            </a:r>
            <a:r>
              <a:rPr lang="en-US" dirty="0"/>
              <a:t> </a:t>
            </a:r>
            <a:r>
              <a:rPr lang="en-US" dirty="0" err="1"/>
              <a:t>아니라</a:t>
            </a:r>
            <a:r>
              <a:rPr lang="en-US" altLang="ko-KR" dirty="0"/>
              <a:t>, </a:t>
            </a:r>
            <a:r>
              <a:rPr lang="ko-KR" altLang="en-US" dirty="0"/>
              <a:t>병렬로 연결되기도 합니다</a:t>
            </a:r>
            <a:r>
              <a:rPr lang="en-US" altLang="ko-KR" dirty="0"/>
              <a:t>. </a:t>
            </a:r>
            <a:r>
              <a:rPr lang="ko-KR" altLang="en-US" dirty="0"/>
              <a:t>그것을 </a:t>
            </a:r>
            <a:r>
              <a:rPr lang="en-US" altLang="ko-KR" dirty="0"/>
              <a:t>layer</a:t>
            </a:r>
            <a:r>
              <a:rPr lang="ko-KR" altLang="en-US" dirty="0" err="1"/>
              <a:t>라고</a:t>
            </a:r>
            <a:r>
              <a:rPr lang="ko-KR" altLang="en-US" dirty="0"/>
              <a:t> 부릅니다</a:t>
            </a:r>
            <a:r>
              <a:rPr lang="en-US" altLang="ko-KR" dirty="0"/>
              <a:t>. </a:t>
            </a:r>
            <a:r>
              <a:rPr lang="ko-KR" altLang="en-US" dirty="0"/>
              <a:t>이것은 스퀘어 괄호 </a:t>
            </a:r>
            <a:r>
              <a:rPr lang="ko-KR" altLang="en-US" dirty="0" err="1"/>
              <a:t>위첨자로</a:t>
            </a:r>
            <a:r>
              <a:rPr lang="ko-KR" altLang="en-US" dirty="0"/>
              <a:t> 표현합니다</a:t>
            </a:r>
            <a:r>
              <a:rPr lang="en-US" altLang="ko-KR" dirty="0"/>
              <a:t>. Input layer</a:t>
            </a:r>
            <a:r>
              <a:rPr lang="ko-KR" altLang="en-US" dirty="0"/>
              <a:t>는 </a:t>
            </a:r>
            <a:r>
              <a:rPr lang="en-US" altLang="ko-KR" dirty="0"/>
              <a:t>0</a:t>
            </a:r>
            <a:r>
              <a:rPr lang="ko-KR" altLang="en-US" dirty="0"/>
              <a:t>번이며</a:t>
            </a:r>
            <a:r>
              <a:rPr lang="en-US" altLang="ko-KR" dirty="0"/>
              <a:t>, layer</a:t>
            </a:r>
            <a:r>
              <a:rPr lang="ko-KR" altLang="en-US" dirty="0"/>
              <a:t>의 </a:t>
            </a:r>
            <a:r>
              <a:rPr lang="ko-KR" altLang="en-US" dirty="0" err="1"/>
              <a:t>갯수만큼</a:t>
            </a:r>
            <a:r>
              <a:rPr lang="ko-KR" altLang="en-US" dirty="0"/>
              <a:t> 숫자가 증가합니다</a:t>
            </a:r>
            <a:r>
              <a:rPr lang="en-US" altLang="ko-KR" dirty="0"/>
              <a:t>. </a:t>
            </a:r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7B2F57-2C9C-0140-B65C-6AD4CCD79DC6}" type="slidenum">
              <a:rPr lang="en-KR" smtClean="0"/>
              <a:t>4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4817483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간단한</a:t>
            </a:r>
            <a:r>
              <a:rPr lang="en-US" dirty="0"/>
              <a:t> </a:t>
            </a:r>
            <a:r>
              <a:rPr lang="en-US" dirty="0" err="1"/>
              <a:t>형태를</a:t>
            </a:r>
            <a:r>
              <a:rPr lang="en-US" dirty="0"/>
              <a:t> </a:t>
            </a:r>
            <a:r>
              <a:rPr lang="en-US" dirty="0" err="1"/>
              <a:t>가진</a:t>
            </a:r>
            <a:r>
              <a:rPr lang="en-US" dirty="0"/>
              <a:t> N</a:t>
            </a:r>
            <a:r>
              <a:rPr lang="en-KR" dirty="0"/>
              <a:t>eural network의 모습입니다</a:t>
            </a:r>
            <a:r>
              <a:rPr lang="en-US" altLang="ko-KR" dirty="0"/>
              <a:t>. </a:t>
            </a:r>
            <a:r>
              <a:rPr lang="ko-KR" altLang="en-US" dirty="0"/>
              <a:t>하나의 </a:t>
            </a:r>
            <a:r>
              <a:rPr lang="en-US" altLang="ko-KR" dirty="0"/>
              <a:t>hidden layer</a:t>
            </a:r>
            <a:r>
              <a:rPr lang="ko-KR" altLang="en-US" dirty="0"/>
              <a:t>와 </a:t>
            </a:r>
            <a:r>
              <a:rPr lang="en-US" altLang="ko-KR" dirty="0"/>
              <a:t>output layer</a:t>
            </a:r>
            <a:r>
              <a:rPr lang="ko-KR" altLang="en-US" dirty="0"/>
              <a:t>가 있습니다</a:t>
            </a:r>
            <a:r>
              <a:rPr lang="en-US" altLang="ko-KR" dirty="0"/>
              <a:t>. Hidden layer</a:t>
            </a:r>
            <a:r>
              <a:rPr lang="ko-KR" altLang="en-US" dirty="0"/>
              <a:t>에서 각기 다른 </a:t>
            </a:r>
            <a:r>
              <a:rPr lang="en-US" altLang="ko-KR" dirty="0"/>
              <a:t>parameter </a:t>
            </a:r>
            <a:r>
              <a:rPr lang="ko-KR" altLang="en-US" dirty="0"/>
              <a:t>값을 갖고 계산한 뒤</a:t>
            </a:r>
            <a:r>
              <a:rPr lang="en-US" altLang="ko-KR" dirty="0"/>
              <a:t>, </a:t>
            </a:r>
            <a:r>
              <a:rPr lang="ko-KR" altLang="en-US" dirty="0"/>
              <a:t>그것을 취합해 최종 </a:t>
            </a:r>
            <a:r>
              <a:rPr lang="en-US" altLang="ko-KR" dirty="0"/>
              <a:t>output</a:t>
            </a:r>
            <a:r>
              <a:rPr lang="ko-KR" altLang="en-US" dirty="0" err="1"/>
              <a:t>으로</a:t>
            </a:r>
            <a:r>
              <a:rPr lang="ko-KR" altLang="en-US" dirty="0"/>
              <a:t> 삼는 원리입니다</a:t>
            </a:r>
            <a:r>
              <a:rPr lang="en-US" altLang="ko-KR" dirty="0"/>
              <a:t>. </a:t>
            </a:r>
          </a:p>
          <a:p>
            <a:r>
              <a:rPr lang="en-US" dirty="0"/>
              <a:t>Neural networ</a:t>
            </a:r>
            <a:r>
              <a:rPr lang="en-US" altLang="ko-KR" dirty="0"/>
              <a:t>k</a:t>
            </a:r>
            <a:r>
              <a:rPr lang="ko-KR" altLang="en-US" dirty="0"/>
              <a:t>의 </a:t>
            </a:r>
            <a:r>
              <a:rPr lang="en-US" altLang="ko-KR" dirty="0"/>
              <a:t>shape</a:t>
            </a:r>
            <a:r>
              <a:rPr lang="ko-KR" altLang="en-US" dirty="0" err="1"/>
              <a:t>를</a:t>
            </a:r>
            <a:r>
              <a:rPr lang="ko-KR" altLang="en-US" dirty="0"/>
              <a:t> 표현하기 위한 정의가 있습니다</a:t>
            </a:r>
            <a:r>
              <a:rPr lang="en-US" altLang="ko-KR" dirty="0"/>
              <a:t>. N0</a:t>
            </a:r>
            <a:r>
              <a:rPr lang="ko-KR" altLang="en-US" dirty="0"/>
              <a:t>은 </a:t>
            </a:r>
            <a:r>
              <a:rPr lang="en-US" altLang="ko-KR" dirty="0"/>
              <a:t>input feature</a:t>
            </a:r>
            <a:r>
              <a:rPr lang="ko-KR" altLang="en-US" dirty="0"/>
              <a:t>의 수</a:t>
            </a:r>
            <a:r>
              <a:rPr lang="en-US" altLang="ko-KR" dirty="0"/>
              <a:t>, n1</a:t>
            </a:r>
            <a:r>
              <a:rPr lang="ko-KR" altLang="en-US" dirty="0"/>
              <a:t>은 </a:t>
            </a:r>
            <a:r>
              <a:rPr lang="en-US" altLang="ko-KR" dirty="0"/>
              <a:t>hidden layer</a:t>
            </a:r>
            <a:r>
              <a:rPr lang="ko-KR" altLang="en-US" dirty="0"/>
              <a:t>의 </a:t>
            </a:r>
            <a:r>
              <a:rPr lang="en-US" altLang="ko-KR" dirty="0"/>
              <a:t>unit</a:t>
            </a:r>
            <a:r>
              <a:rPr lang="ko-KR" altLang="en-US" dirty="0"/>
              <a:t>수</a:t>
            </a:r>
            <a:r>
              <a:rPr lang="en-US" altLang="ko-KR" dirty="0"/>
              <a:t>, n2</a:t>
            </a:r>
            <a:r>
              <a:rPr lang="ko-KR" altLang="en-US" dirty="0"/>
              <a:t>는 </a:t>
            </a:r>
            <a:r>
              <a:rPr lang="en-US" altLang="ko-KR" dirty="0"/>
              <a:t>output layer</a:t>
            </a:r>
            <a:r>
              <a:rPr lang="ko-KR" altLang="en-US" dirty="0"/>
              <a:t>의 </a:t>
            </a:r>
            <a:r>
              <a:rPr lang="en-US" altLang="ko-KR" dirty="0"/>
              <a:t>unit</a:t>
            </a:r>
            <a:r>
              <a:rPr lang="ko-KR" altLang="en-US" dirty="0"/>
              <a:t>수 입니다</a:t>
            </a:r>
            <a:r>
              <a:rPr lang="en-US" altLang="ko-KR" dirty="0"/>
              <a:t>. Unit</a:t>
            </a:r>
            <a:r>
              <a:rPr lang="ko-KR" altLang="en-US" dirty="0"/>
              <a:t>은 각각 </a:t>
            </a:r>
            <a:r>
              <a:rPr lang="en-US" altLang="ko-KR" dirty="0"/>
              <a:t>logistic regression</a:t>
            </a:r>
            <a:r>
              <a:rPr lang="ko-KR" altLang="en-US" dirty="0"/>
              <a:t>의 계산과정을 가집니다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이 </a:t>
            </a:r>
            <a:r>
              <a:rPr lang="en-US" altLang="ko-KR" dirty="0"/>
              <a:t>network</a:t>
            </a:r>
            <a:r>
              <a:rPr lang="ko-KR" altLang="en-US" dirty="0"/>
              <a:t>도 하나하나 계산하는 것이 아닌</a:t>
            </a:r>
            <a:r>
              <a:rPr lang="en-US" altLang="ko-KR" dirty="0"/>
              <a:t>, vectorization</a:t>
            </a:r>
            <a:r>
              <a:rPr lang="ko-KR" altLang="en-US" dirty="0"/>
              <a:t>이 가능합니다</a:t>
            </a:r>
            <a:r>
              <a:rPr lang="en-US" altLang="ko-KR" dirty="0"/>
              <a:t>. </a:t>
            </a:r>
            <a:r>
              <a:rPr lang="ko-KR" altLang="en-US" dirty="0"/>
              <a:t>계산한 한 번 더 할 뿐입니다</a:t>
            </a:r>
            <a:r>
              <a:rPr lang="en-US" altLang="ko-KR" dirty="0"/>
              <a:t>.</a:t>
            </a:r>
          </a:p>
          <a:p>
            <a:endParaRPr lang="en-US" dirty="0"/>
          </a:p>
          <a:p>
            <a:r>
              <a:rPr lang="en-US" dirty="0" err="1"/>
              <a:t>Unit의</a:t>
            </a:r>
            <a:r>
              <a:rPr lang="en-US" dirty="0"/>
              <a:t> </a:t>
            </a:r>
            <a:r>
              <a:rPr lang="en-US" dirty="0" err="1"/>
              <a:t>이름은</a:t>
            </a:r>
            <a:r>
              <a:rPr lang="en-US" dirty="0"/>
              <a:t> a^[</a:t>
            </a:r>
            <a:r>
              <a:rPr lang="en-US" dirty="0" err="1"/>
              <a:t>i</a:t>
            </a:r>
            <a:r>
              <a:rPr lang="en-US" dirty="0"/>
              <a:t>]_</a:t>
            </a:r>
            <a:r>
              <a:rPr lang="en-US" dirty="0" err="1"/>
              <a:t>j로</a:t>
            </a:r>
            <a:r>
              <a:rPr lang="en-US" dirty="0"/>
              <a:t> </a:t>
            </a:r>
            <a:r>
              <a:rPr lang="en-US" dirty="0" err="1"/>
              <a:t>구성되어</a:t>
            </a:r>
            <a:r>
              <a:rPr lang="en-US" dirty="0"/>
              <a:t> </a:t>
            </a:r>
            <a:r>
              <a:rPr lang="en-US" dirty="0" err="1"/>
              <a:t>있는데</a:t>
            </a:r>
            <a:r>
              <a:rPr lang="en-US" altLang="ko-KR" dirty="0"/>
              <a:t>, </a:t>
            </a:r>
            <a:r>
              <a:rPr lang="ko-KR" altLang="en-US" dirty="0"/>
              <a:t>이는 </a:t>
            </a:r>
            <a:r>
              <a:rPr lang="en-US" altLang="ko-KR" dirty="0"/>
              <a:t>layer </a:t>
            </a:r>
            <a:r>
              <a:rPr lang="ko-KR" altLang="en-US" dirty="0"/>
              <a:t>번호와</a:t>
            </a:r>
            <a:r>
              <a:rPr lang="en-US" altLang="ko-KR" dirty="0"/>
              <a:t>, </a:t>
            </a:r>
            <a:r>
              <a:rPr lang="ko-KR" altLang="en-US" dirty="0"/>
              <a:t>그 </a:t>
            </a:r>
            <a:r>
              <a:rPr lang="en-US" altLang="ko-KR" dirty="0"/>
              <a:t>layer</a:t>
            </a:r>
            <a:r>
              <a:rPr lang="ko-KR" altLang="en-US" dirty="0"/>
              <a:t>의 몇 번째 유닛인지 표현합니다</a:t>
            </a:r>
            <a:r>
              <a:rPr lang="en-US" altLang="ko-KR" dirty="0"/>
              <a:t>.</a:t>
            </a:r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7B2F57-2C9C-0140-B65C-6AD4CCD79DC6}" type="slidenum">
              <a:rPr lang="en-KR" smtClean="0"/>
              <a:t>5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3300698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KR" dirty="0"/>
              <a:t>제일먼저 input인 capital X입니다</a:t>
            </a:r>
            <a:r>
              <a:rPr lang="en-US" altLang="ko-KR" dirty="0"/>
              <a:t>. </a:t>
            </a:r>
            <a:r>
              <a:rPr lang="ko-KR" altLang="en-US" dirty="0"/>
              <a:t>이 예시에서 </a:t>
            </a:r>
            <a:r>
              <a:rPr lang="en-US" altLang="ko-KR" dirty="0"/>
              <a:t>training example x</a:t>
            </a:r>
            <a:r>
              <a:rPr lang="ko-KR" altLang="en-US" dirty="0"/>
              <a:t>들은 각각 </a:t>
            </a:r>
            <a:r>
              <a:rPr lang="en-US" altLang="ko-KR" dirty="0"/>
              <a:t>3</a:t>
            </a:r>
            <a:r>
              <a:rPr lang="ko-KR" altLang="en-US" dirty="0"/>
              <a:t>개의 </a:t>
            </a:r>
            <a:r>
              <a:rPr lang="en-US" altLang="ko-KR" dirty="0"/>
              <a:t>feature</a:t>
            </a:r>
            <a:r>
              <a:rPr lang="ko-KR" altLang="en-US" dirty="0" err="1"/>
              <a:t>를</a:t>
            </a:r>
            <a:r>
              <a:rPr lang="ko-KR" altLang="en-US" dirty="0"/>
              <a:t> 갖고 있으며</a:t>
            </a:r>
            <a:r>
              <a:rPr lang="en-US" altLang="ko-KR" dirty="0"/>
              <a:t>, </a:t>
            </a:r>
            <a:r>
              <a:rPr lang="ko-KR" altLang="en-US" dirty="0"/>
              <a:t>하나의 </a:t>
            </a:r>
            <a:r>
              <a:rPr lang="en-US" altLang="ko-KR" dirty="0"/>
              <a:t>example</a:t>
            </a:r>
            <a:r>
              <a:rPr lang="ko-KR" altLang="en-US" dirty="0"/>
              <a:t>은 </a:t>
            </a:r>
            <a:r>
              <a:rPr lang="en-US" altLang="ko-KR" dirty="0"/>
              <a:t>column vector</a:t>
            </a:r>
            <a:r>
              <a:rPr lang="ko-KR" altLang="en-US" dirty="0"/>
              <a:t>입니다</a:t>
            </a:r>
            <a:r>
              <a:rPr lang="en-US" altLang="ko-KR" dirty="0"/>
              <a:t>. </a:t>
            </a:r>
            <a:r>
              <a:rPr lang="ko-KR" altLang="en-US" dirty="0"/>
              <a:t>모두 </a:t>
            </a:r>
            <a:r>
              <a:rPr lang="en-US" altLang="ko-KR" dirty="0"/>
              <a:t>m</a:t>
            </a:r>
            <a:r>
              <a:rPr lang="ko-KR" altLang="en-US" dirty="0"/>
              <a:t>개가 있습니다</a:t>
            </a:r>
            <a:r>
              <a:rPr lang="en-US" altLang="ko-KR" dirty="0"/>
              <a:t>. </a:t>
            </a:r>
            <a:r>
              <a:rPr lang="ko-KR" altLang="en-US" dirty="0"/>
              <a:t>그러므로 </a:t>
            </a:r>
            <a:r>
              <a:rPr lang="en-US" altLang="ko-KR" dirty="0"/>
              <a:t>capital X</a:t>
            </a:r>
            <a:r>
              <a:rPr lang="ko-KR" altLang="en-US" dirty="0"/>
              <a:t>의 </a:t>
            </a:r>
            <a:r>
              <a:rPr lang="en-US" altLang="ko-KR" dirty="0"/>
              <a:t>shape</a:t>
            </a:r>
            <a:r>
              <a:rPr lang="ko-KR" altLang="en-US" dirty="0"/>
              <a:t>는 </a:t>
            </a:r>
            <a:r>
              <a:rPr lang="en-US" altLang="ko-KR" dirty="0"/>
              <a:t>(</a:t>
            </a:r>
            <a:r>
              <a:rPr lang="en-US" altLang="ko-KR" dirty="0" err="1"/>
              <a:t>nx</a:t>
            </a:r>
            <a:r>
              <a:rPr lang="en-US" altLang="ko-KR" dirty="0"/>
              <a:t>, m)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r>
              <a:rPr lang="en-KR" dirty="0"/>
              <a:t>다음으로 weight를 정의합니다</a:t>
            </a:r>
            <a:r>
              <a:rPr lang="en-US" altLang="ko-KR" dirty="0"/>
              <a:t>. </a:t>
            </a:r>
            <a:r>
              <a:rPr lang="ko-KR" altLang="en-US" dirty="0"/>
              <a:t>한 </a:t>
            </a:r>
            <a:r>
              <a:rPr lang="en-US" altLang="ko-KR" dirty="0"/>
              <a:t>unit</a:t>
            </a:r>
            <a:r>
              <a:rPr lang="ko-KR" altLang="en-US" dirty="0"/>
              <a:t>의 </a:t>
            </a:r>
            <a:r>
              <a:rPr lang="en-US" altLang="ko-KR" dirty="0"/>
              <a:t>weight</a:t>
            </a:r>
            <a:r>
              <a:rPr lang="ko-KR" altLang="en-US" dirty="0"/>
              <a:t>는</a:t>
            </a:r>
            <a:r>
              <a:rPr lang="en-US" altLang="ko-KR" dirty="0"/>
              <a:t> input</a:t>
            </a:r>
            <a:r>
              <a:rPr lang="ko-KR" altLang="en-US" dirty="0"/>
              <a:t> </a:t>
            </a:r>
            <a:r>
              <a:rPr lang="en-US" altLang="ko-KR" dirty="0"/>
              <a:t>x(n)</a:t>
            </a:r>
            <a:r>
              <a:rPr lang="ko-KR" altLang="en-US" dirty="0"/>
              <a:t>번에 대응합니다</a:t>
            </a:r>
            <a:r>
              <a:rPr lang="en-US" altLang="ko-KR" dirty="0"/>
              <a:t>. </a:t>
            </a:r>
            <a:r>
              <a:rPr lang="ko-KR" altLang="en-US" dirty="0"/>
              <a:t>그러므로 </a:t>
            </a:r>
            <a:r>
              <a:rPr lang="en-US" altLang="ko-KR" dirty="0"/>
              <a:t>unit</a:t>
            </a:r>
            <a:r>
              <a:rPr lang="ko-KR" altLang="en-US" dirty="0"/>
              <a:t>당 </a:t>
            </a:r>
            <a:r>
              <a:rPr lang="en-US" altLang="ko-KR" dirty="0"/>
              <a:t>feature </a:t>
            </a:r>
            <a:r>
              <a:rPr lang="ko-KR" altLang="en-US" dirty="0"/>
              <a:t>수 만큼의 변수를 가집니다</a:t>
            </a:r>
            <a:r>
              <a:rPr lang="en-US" altLang="ko-KR" dirty="0"/>
              <a:t>. Hidden layer</a:t>
            </a:r>
            <a:r>
              <a:rPr lang="ko-KR" altLang="en-US" dirty="0"/>
              <a:t>에서 </a:t>
            </a:r>
            <a:r>
              <a:rPr lang="en-US" altLang="ko-KR" dirty="0"/>
              <a:t>unit</a:t>
            </a:r>
            <a:r>
              <a:rPr lang="ko-KR" altLang="en-US" dirty="0"/>
              <a:t>의 수는 </a:t>
            </a:r>
            <a:r>
              <a:rPr lang="en-US" altLang="ko-KR" dirty="0"/>
              <a:t>4</a:t>
            </a:r>
            <a:r>
              <a:rPr lang="ko-KR" altLang="en-US" dirty="0"/>
              <a:t>개이므로</a:t>
            </a:r>
            <a:r>
              <a:rPr lang="en-US" altLang="ko-KR" dirty="0"/>
              <a:t>, w1</a:t>
            </a:r>
            <a:r>
              <a:rPr lang="ko-KR" altLang="en-US" dirty="0"/>
              <a:t>의 </a:t>
            </a:r>
            <a:r>
              <a:rPr lang="en-US" altLang="ko-KR" dirty="0"/>
              <a:t>shape</a:t>
            </a:r>
            <a:r>
              <a:rPr lang="ko-KR" altLang="en-US" dirty="0"/>
              <a:t>는 </a:t>
            </a:r>
            <a:r>
              <a:rPr lang="en-US" altLang="ko-KR" dirty="0"/>
              <a:t>(</a:t>
            </a:r>
            <a:r>
              <a:rPr lang="en-US" altLang="ko-KR" dirty="0" err="1"/>
              <a:t>nx</a:t>
            </a:r>
            <a:r>
              <a:rPr lang="en-US" altLang="ko-KR" dirty="0"/>
              <a:t>, n1), </a:t>
            </a:r>
            <a:r>
              <a:rPr lang="ko-KR" altLang="en-US" dirty="0"/>
              <a:t>즉 </a:t>
            </a:r>
            <a:r>
              <a:rPr lang="en-US" altLang="ko-KR" dirty="0"/>
              <a:t>(</a:t>
            </a:r>
            <a:r>
              <a:rPr lang="en-US" altLang="ko-KR" dirty="0" err="1"/>
              <a:t>nx</a:t>
            </a:r>
            <a:r>
              <a:rPr lang="en-US" altLang="ko-KR" dirty="0"/>
              <a:t>, 4)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r>
              <a:rPr lang="en-US" dirty="0" err="1"/>
              <a:t>Bias도</a:t>
            </a:r>
            <a:r>
              <a:rPr lang="en-US" dirty="0"/>
              <a:t> </a:t>
            </a:r>
            <a:r>
              <a:rPr lang="en-US" dirty="0" err="1"/>
              <a:t>unit당</a:t>
            </a:r>
            <a:r>
              <a:rPr lang="en-US" dirty="0"/>
              <a:t> </a:t>
            </a:r>
            <a:r>
              <a:rPr lang="en-US" dirty="0" err="1"/>
              <a:t>하나씩의</a:t>
            </a:r>
            <a:r>
              <a:rPr lang="en-US" dirty="0"/>
              <a:t> </a:t>
            </a:r>
            <a:r>
              <a:rPr lang="en-US" dirty="0" err="1"/>
              <a:t>값을</a:t>
            </a:r>
            <a:r>
              <a:rPr lang="en-US" dirty="0"/>
              <a:t> </a:t>
            </a:r>
            <a:r>
              <a:rPr lang="en-US" dirty="0" err="1"/>
              <a:t>가져야합니다</a:t>
            </a:r>
            <a:r>
              <a:rPr lang="en-US" altLang="ko-KR" dirty="0"/>
              <a:t>. </a:t>
            </a:r>
            <a:r>
              <a:rPr lang="ko-KR" altLang="en-US" dirty="0"/>
              <a:t>그래서 </a:t>
            </a:r>
            <a:r>
              <a:rPr lang="en-US" altLang="ko-KR" dirty="0"/>
              <a:t>b</a:t>
            </a:r>
            <a:r>
              <a:rPr lang="ko-KR" altLang="en-US" dirty="0"/>
              <a:t>의 </a:t>
            </a:r>
            <a:r>
              <a:rPr lang="en-US" altLang="ko-KR" dirty="0"/>
              <a:t>shape</a:t>
            </a:r>
            <a:r>
              <a:rPr lang="ko-KR" altLang="en-US" dirty="0"/>
              <a:t>는 </a:t>
            </a:r>
            <a:r>
              <a:rPr lang="en-US" altLang="ko-KR" dirty="0"/>
              <a:t>(n1, 1) </a:t>
            </a:r>
            <a:r>
              <a:rPr lang="ko-KR" altLang="en-US" dirty="0"/>
              <a:t>즉 </a:t>
            </a:r>
            <a:r>
              <a:rPr lang="en-US" altLang="ko-KR" dirty="0"/>
              <a:t>(4, 1)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endParaRPr lang="en-US" dirty="0"/>
          </a:p>
          <a:p>
            <a:r>
              <a:rPr lang="en-US" dirty="0" err="1"/>
              <a:t>이제</a:t>
            </a:r>
            <a:r>
              <a:rPr lang="en-US" dirty="0"/>
              <a:t> </a:t>
            </a:r>
            <a:r>
              <a:rPr lang="en-US" dirty="0" err="1"/>
              <a:t>z계산입니다</a:t>
            </a:r>
            <a:r>
              <a:rPr lang="en-US" altLang="ko-KR" dirty="0"/>
              <a:t>. Input</a:t>
            </a:r>
            <a:r>
              <a:rPr lang="ko-KR" altLang="en-US" dirty="0"/>
              <a:t>에 </a:t>
            </a:r>
            <a:r>
              <a:rPr lang="en-US" altLang="ko-KR" dirty="0"/>
              <a:t>weight</a:t>
            </a:r>
            <a:r>
              <a:rPr lang="ko-KR" altLang="en-US" dirty="0" err="1"/>
              <a:t>를</a:t>
            </a:r>
            <a:r>
              <a:rPr lang="ko-KR" altLang="en-US" dirty="0"/>
              <a:t> 곱하고 </a:t>
            </a:r>
            <a:r>
              <a:rPr lang="en-US" altLang="ko-KR" dirty="0"/>
              <a:t>bias</a:t>
            </a:r>
            <a:r>
              <a:rPr lang="ko-KR" altLang="en-US" dirty="0" err="1"/>
              <a:t>를</a:t>
            </a:r>
            <a:r>
              <a:rPr lang="ko-KR" altLang="en-US" dirty="0"/>
              <a:t> 더합니다</a:t>
            </a:r>
            <a:r>
              <a:rPr lang="en-US" altLang="ko-KR" dirty="0"/>
              <a:t>. </a:t>
            </a:r>
            <a:r>
              <a:rPr lang="en-US" altLang="ko-KR" dirty="0" err="1"/>
              <a:t>Dotproduct</a:t>
            </a:r>
            <a:r>
              <a:rPr lang="ko-KR" altLang="en-US" dirty="0" err="1"/>
              <a:t>를</a:t>
            </a:r>
            <a:r>
              <a:rPr lang="ko-KR" altLang="en-US" dirty="0"/>
              <a:t> 구한 뒤</a:t>
            </a:r>
            <a:r>
              <a:rPr lang="en-US" altLang="ko-KR" dirty="0"/>
              <a:t>, b</a:t>
            </a:r>
            <a:r>
              <a:rPr lang="ko-KR" altLang="en-US" dirty="0"/>
              <a:t>만큼을 모두 더해줍니다</a:t>
            </a:r>
            <a:r>
              <a:rPr lang="en-US" altLang="ko-KR" dirty="0"/>
              <a:t>. Dot product</a:t>
            </a:r>
            <a:r>
              <a:rPr lang="ko-KR" altLang="en-US" dirty="0"/>
              <a:t>와 </a:t>
            </a:r>
            <a:r>
              <a:rPr lang="en-US" altLang="ko-KR" dirty="0"/>
              <a:t>bias</a:t>
            </a:r>
            <a:r>
              <a:rPr lang="ko-KR" altLang="en-US" dirty="0"/>
              <a:t>는 </a:t>
            </a:r>
            <a:r>
              <a:rPr lang="en-US" altLang="ko-KR" dirty="0"/>
              <a:t>shape</a:t>
            </a:r>
            <a:r>
              <a:rPr lang="ko-KR" altLang="en-US" dirty="0"/>
              <a:t>이 다르지만</a:t>
            </a:r>
            <a:r>
              <a:rPr lang="en-US" altLang="ko-KR" dirty="0"/>
              <a:t>, python</a:t>
            </a:r>
            <a:r>
              <a:rPr lang="ko-KR" altLang="en-US" dirty="0"/>
              <a:t>에서 </a:t>
            </a:r>
            <a:r>
              <a:rPr lang="en-US" altLang="ko-KR" dirty="0"/>
              <a:t>(4, 1)</a:t>
            </a:r>
            <a:r>
              <a:rPr lang="ko-KR" altLang="en-US" dirty="0"/>
              <a:t>을 </a:t>
            </a:r>
            <a:r>
              <a:rPr lang="en-US" altLang="ko-KR" dirty="0"/>
              <a:t>(4, m)</a:t>
            </a:r>
            <a:r>
              <a:rPr lang="ko-KR" altLang="en-US" dirty="0" err="1"/>
              <a:t>으로</a:t>
            </a:r>
            <a:r>
              <a:rPr lang="ko-KR" altLang="en-US" dirty="0"/>
              <a:t> 확장해줍니다</a:t>
            </a:r>
            <a:r>
              <a:rPr lang="en-US" altLang="ko-KR" dirty="0"/>
              <a:t>.</a:t>
            </a:r>
            <a:r>
              <a:rPr lang="ko-KR" altLang="en-US" dirty="0"/>
              <a:t> 이는 자동으로 이루어지며</a:t>
            </a:r>
            <a:r>
              <a:rPr lang="en-US" altLang="ko-KR" dirty="0"/>
              <a:t>, </a:t>
            </a:r>
            <a:r>
              <a:rPr lang="ko-KR" altLang="en-US" dirty="0"/>
              <a:t>의도된 계산입니다</a:t>
            </a:r>
            <a:r>
              <a:rPr lang="en-US" altLang="ko-KR" dirty="0"/>
              <a:t>.</a:t>
            </a:r>
          </a:p>
          <a:p>
            <a:r>
              <a:rPr lang="en-US" dirty="0" err="1"/>
              <a:t>A계산입니다</a:t>
            </a:r>
            <a:r>
              <a:rPr lang="en-US" altLang="ko-KR" dirty="0"/>
              <a:t>. </a:t>
            </a:r>
            <a:r>
              <a:rPr lang="en-US" altLang="ko-KR" dirty="0" err="1"/>
              <a:t>Acvivation</a:t>
            </a:r>
            <a:r>
              <a:rPr lang="en-US" altLang="ko-KR" dirty="0"/>
              <a:t> function</a:t>
            </a:r>
            <a:r>
              <a:rPr lang="ko-KR" altLang="en-US" dirty="0"/>
              <a:t>에 </a:t>
            </a:r>
            <a:r>
              <a:rPr lang="en-US" altLang="ko-KR" dirty="0"/>
              <a:t>z</a:t>
            </a:r>
            <a:r>
              <a:rPr lang="ko-KR" altLang="en-US" dirty="0" err="1"/>
              <a:t>를</a:t>
            </a:r>
            <a:r>
              <a:rPr lang="ko-KR" altLang="en-US" dirty="0"/>
              <a:t> 대입합니다</a:t>
            </a:r>
            <a:r>
              <a:rPr lang="en-US" altLang="ko-KR" dirty="0"/>
              <a:t>. Activation function</a:t>
            </a:r>
            <a:r>
              <a:rPr lang="ko-KR" altLang="en-US" dirty="0"/>
              <a:t>은 여러 형태가 될 수 있습니다</a:t>
            </a:r>
            <a:r>
              <a:rPr lang="en-US" altLang="ko-KR" dirty="0"/>
              <a:t>. Sigmoid, tanh, identify </a:t>
            </a:r>
            <a:r>
              <a:rPr lang="ko-KR" altLang="en-US" dirty="0"/>
              <a:t>등이 있습니다</a:t>
            </a:r>
            <a:r>
              <a:rPr lang="en-US" altLang="ko-KR" dirty="0"/>
              <a:t>.</a:t>
            </a:r>
            <a:r>
              <a:rPr lang="ko-KR" altLang="en-US" dirty="0"/>
              <a:t> 이는</a:t>
            </a:r>
            <a:r>
              <a:rPr lang="en-US" altLang="ko-KR" dirty="0"/>
              <a:t> ppt</a:t>
            </a:r>
            <a:r>
              <a:rPr lang="ko-KR" altLang="en-US" dirty="0"/>
              <a:t>의 뒷부분에서 다시 다룹니다</a:t>
            </a:r>
            <a:r>
              <a:rPr lang="en-US" altLang="ko-KR" dirty="0"/>
              <a:t>. </a:t>
            </a:r>
            <a:r>
              <a:rPr lang="ko-KR" altLang="en-US" dirty="0"/>
              <a:t>어느 것이든 적용하여도 </a:t>
            </a:r>
            <a:r>
              <a:rPr lang="en-US" altLang="ko-KR" dirty="0"/>
              <a:t>a</a:t>
            </a:r>
            <a:r>
              <a:rPr lang="ko-KR" altLang="en-US" dirty="0"/>
              <a:t>의 </a:t>
            </a:r>
            <a:r>
              <a:rPr lang="en-US" altLang="ko-KR" dirty="0"/>
              <a:t>shape</a:t>
            </a:r>
            <a:r>
              <a:rPr lang="ko-KR" altLang="en-US" dirty="0"/>
              <a:t>는 </a:t>
            </a:r>
            <a:r>
              <a:rPr lang="en-US" altLang="ko-KR" dirty="0"/>
              <a:t>z</a:t>
            </a:r>
            <a:r>
              <a:rPr lang="ko-KR" altLang="en-US" dirty="0"/>
              <a:t>의 </a:t>
            </a:r>
            <a:r>
              <a:rPr lang="en-US" altLang="ko-KR" dirty="0"/>
              <a:t>shape</a:t>
            </a:r>
            <a:r>
              <a:rPr lang="ko-KR" altLang="en-US" dirty="0"/>
              <a:t>와 같습니다</a:t>
            </a:r>
            <a:r>
              <a:rPr lang="en-US" altLang="ko-KR" dirty="0"/>
              <a:t>.</a:t>
            </a:r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7B2F57-2C9C-0140-B65C-6AD4CCD79DC6}" type="slidenum">
              <a:rPr lang="en-KR" smtClean="0"/>
              <a:t>6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4932912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</a:t>
            </a:r>
            <a:r>
              <a:rPr lang="en-KR" dirty="0"/>
              <a:t>의 shape는 </a:t>
            </a:r>
            <a:r>
              <a:rPr lang="en-US" altLang="ko-KR" dirty="0"/>
              <a:t>(4, m)</a:t>
            </a:r>
            <a:r>
              <a:rPr lang="ko-KR" altLang="en-US" dirty="0"/>
              <a:t>입니다</a:t>
            </a:r>
            <a:r>
              <a:rPr lang="en-US" altLang="ko-KR" dirty="0"/>
              <a:t>. </a:t>
            </a:r>
            <a:r>
              <a:rPr lang="ko-KR" altLang="en-US" dirty="0"/>
              <a:t>두번째 연산입니다</a:t>
            </a:r>
            <a:r>
              <a:rPr lang="en-US" altLang="ko-KR" dirty="0"/>
              <a:t>. Output layer</a:t>
            </a:r>
            <a:r>
              <a:rPr lang="ko-KR" altLang="en-US" dirty="0"/>
              <a:t>는 </a:t>
            </a:r>
            <a:r>
              <a:rPr lang="en-US" altLang="ko-KR" dirty="0"/>
              <a:t>Input</a:t>
            </a:r>
            <a:r>
              <a:rPr lang="ko-KR" altLang="en-US" dirty="0"/>
              <a:t>이 </a:t>
            </a:r>
            <a:r>
              <a:rPr lang="en-US" altLang="ko-KR" dirty="0"/>
              <a:t>4</a:t>
            </a:r>
            <a:r>
              <a:rPr lang="ko-KR" altLang="en-US" dirty="0"/>
              <a:t>개고</a:t>
            </a:r>
            <a:r>
              <a:rPr lang="en-US" altLang="ko-KR" dirty="0"/>
              <a:t>, output</a:t>
            </a:r>
            <a:r>
              <a:rPr lang="ko-KR" altLang="en-US" dirty="0"/>
              <a:t>이 하나입니다</a:t>
            </a:r>
            <a:r>
              <a:rPr lang="en-US" altLang="ko-KR" dirty="0"/>
              <a:t>. </a:t>
            </a:r>
            <a:r>
              <a:rPr lang="ko-KR" altLang="en-US" dirty="0"/>
              <a:t>우리는 </a:t>
            </a:r>
            <a:r>
              <a:rPr lang="en-US" altLang="ko-KR" dirty="0"/>
              <a:t>m</a:t>
            </a:r>
            <a:r>
              <a:rPr lang="ko-KR" altLang="en-US" dirty="0"/>
              <a:t>개의 케이스에 대해 다뤘으니</a:t>
            </a:r>
            <a:r>
              <a:rPr lang="en-US" altLang="ko-KR" dirty="0"/>
              <a:t>, input</a:t>
            </a:r>
            <a:r>
              <a:rPr lang="ko-KR" altLang="en-US" dirty="0"/>
              <a:t>은 </a:t>
            </a:r>
            <a:r>
              <a:rPr lang="en-US" altLang="ko-KR" dirty="0"/>
              <a:t>(4, m)</a:t>
            </a:r>
            <a:r>
              <a:rPr lang="ko-KR" altLang="en-US" dirty="0"/>
              <a:t>일 때</a:t>
            </a:r>
            <a:r>
              <a:rPr lang="en-US" altLang="ko-KR" dirty="0"/>
              <a:t>, output</a:t>
            </a:r>
            <a:r>
              <a:rPr lang="ko-KR" altLang="en-US" dirty="0"/>
              <a:t>이 </a:t>
            </a:r>
            <a:r>
              <a:rPr lang="en-US" altLang="ko-KR" dirty="0"/>
              <a:t>(1, m)</a:t>
            </a:r>
            <a:r>
              <a:rPr lang="ko-KR" altLang="en-US" dirty="0" err="1"/>
              <a:t>이어야합니다</a:t>
            </a:r>
            <a:r>
              <a:rPr lang="en-US" altLang="ko-KR" dirty="0"/>
              <a:t>.</a:t>
            </a:r>
          </a:p>
          <a:p>
            <a:r>
              <a:rPr lang="en-US" dirty="0"/>
              <a:t>W</a:t>
            </a:r>
            <a:r>
              <a:rPr lang="en-US" altLang="ko-KR" dirty="0"/>
              <a:t>2</a:t>
            </a:r>
            <a:r>
              <a:rPr lang="ko-KR" altLang="en-US" dirty="0" err="1"/>
              <a:t>를</a:t>
            </a:r>
            <a:r>
              <a:rPr lang="ko-KR" altLang="en-US" dirty="0"/>
              <a:t> 정의합니다</a:t>
            </a:r>
            <a:r>
              <a:rPr lang="en-US" altLang="ko-KR" dirty="0"/>
              <a:t>. (n2, n1)</a:t>
            </a:r>
            <a:r>
              <a:rPr lang="ko-KR" altLang="en-US" dirty="0"/>
              <a:t> 즉</a:t>
            </a:r>
            <a:r>
              <a:rPr lang="en-US" altLang="ko-KR" dirty="0"/>
              <a:t>, (4, 1)</a:t>
            </a:r>
            <a:r>
              <a:rPr lang="ko-KR" altLang="en-US" dirty="0"/>
              <a:t>입니다</a:t>
            </a:r>
            <a:r>
              <a:rPr lang="en-US" altLang="ko-KR" dirty="0"/>
              <a:t>. Bias</a:t>
            </a:r>
            <a:r>
              <a:rPr lang="ko-KR" altLang="en-US" dirty="0"/>
              <a:t>도 </a:t>
            </a:r>
            <a:r>
              <a:rPr lang="en-US" altLang="ko-KR" dirty="0"/>
              <a:t>(n2, 1)</a:t>
            </a:r>
            <a:r>
              <a:rPr lang="ko-KR" altLang="en-US" dirty="0"/>
              <a:t>로 정의합니다</a:t>
            </a:r>
            <a:r>
              <a:rPr lang="en-US" altLang="ko-KR" dirty="0"/>
              <a:t>. </a:t>
            </a:r>
            <a:r>
              <a:rPr lang="ko-KR" altLang="en-US" dirty="0"/>
              <a:t>즉 </a:t>
            </a:r>
            <a:r>
              <a:rPr lang="en-US" altLang="ko-KR" dirty="0"/>
              <a:t>(1, 1)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r>
              <a:rPr lang="en-US" dirty="0" err="1"/>
              <a:t>Z를</a:t>
            </a:r>
            <a:r>
              <a:rPr lang="en-US" dirty="0"/>
              <a:t> </a:t>
            </a:r>
            <a:r>
              <a:rPr lang="en-US" dirty="0" err="1"/>
              <a:t>구합니다</a:t>
            </a:r>
            <a:r>
              <a:rPr lang="en-US" altLang="ko-KR" dirty="0"/>
              <a:t>. </a:t>
            </a:r>
            <a:r>
              <a:rPr lang="ko-KR" altLang="en-US" dirty="0"/>
              <a:t>방식은 동일하지만</a:t>
            </a:r>
            <a:r>
              <a:rPr lang="en-US" altLang="ko-KR" dirty="0"/>
              <a:t>, input</a:t>
            </a:r>
            <a:r>
              <a:rPr lang="ko-KR" altLang="en-US" dirty="0"/>
              <a:t>이 최초 </a:t>
            </a:r>
            <a:r>
              <a:rPr lang="en-US" altLang="ko-KR" dirty="0"/>
              <a:t>x</a:t>
            </a:r>
            <a:r>
              <a:rPr lang="ko-KR" altLang="en-US" dirty="0"/>
              <a:t>가 아닌 이전의 </a:t>
            </a:r>
            <a:r>
              <a:rPr lang="en-US" altLang="ko-KR" dirty="0"/>
              <a:t>output A1</a:t>
            </a:r>
            <a:r>
              <a:rPr lang="ko-KR" altLang="en-US" dirty="0"/>
              <a:t>입니다</a:t>
            </a:r>
            <a:r>
              <a:rPr lang="en-US" altLang="ko-KR" dirty="0"/>
              <a:t>. Dot product</a:t>
            </a:r>
            <a:r>
              <a:rPr lang="ko-KR" altLang="en-US" dirty="0"/>
              <a:t>에 </a:t>
            </a:r>
            <a:r>
              <a:rPr lang="en-US" altLang="ko-KR" dirty="0"/>
              <a:t>bias</a:t>
            </a:r>
            <a:r>
              <a:rPr lang="ko-KR" altLang="en-US" dirty="0" err="1"/>
              <a:t>를</a:t>
            </a:r>
            <a:r>
              <a:rPr lang="ko-KR" altLang="en-US" dirty="0"/>
              <a:t> 더하며</a:t>
            </a:r>
            <a:r>
              <a:rPr lang="en-US" altLang="ko-KR" dirty="0"/>
              <a:t>, </a:t>
            </a:r>
            <a:r>
              <a:rPr lang="ko-KR" altLang="en-US" dirty="0"/>
              <a:t>이는 직전에 설명한대로 </a:t>
            </a:r>
            <a:r>
              <a:rPr lang="en-US" altLang="ko-KR" dirty="0"/>
              <a:t>python</a:t>
            </a:r>
            <a:r>
              <a:rPr lang="ko-KR" altLang="en-US" dirty="0"/>
              <a:t>의 행렬 확장에 의해 의도한대로 계산됩니다</a:t>
            </a:r>
            <a:r>
              <a:rPr lang="en-US" altLang="ko-KR" dirty="0"/>
              <a:t>.</a:t>
            </a:r>
          </a:p>
          <a:p>
            <a:r>
              <a:rPr lang="en-US" dirty="0" err="1"/>
              <a:t>결과값인</a:t>
            </a:r>
            <a:r>
              <a:rPr lang="en-US" dirty="0"/>
              <a:t> A2도 activation </a:t>
            </a:r>
            <a:r>
              <a:rPr lang="en-US" dirty="0" err="1"/>
              <a:t>function에</a:t>
            </a:r>
            <a:r>
              <a:rPr lang="en-US" dirty="0"/>
              <a:t> </a:t>
            </a:r>
            <a:r>
              <a:rPr lang="en-US" dirty="0" err="1"/>
              <a:t>대입합니다</a:t>
            </a:r>
            <a:r>
              <a:rPr lang="en-US" altLang="ko-KR" dirty="0"/>
              <a:t>. </a:t>
            </a:r>
            <a:r>
              <a:rPr lang="ko-KR" altLang="en-US" dirty="0"/>
              <a:t>이 결과는 </a:t>
            </a:r>
            <a:r>
              <a:rPr lang="en-US" altLang="ko-KR" dirty="0"/>
              <a:t>(n2, m) </a:t>
            </a:r>
            <a:r>
              <a:rPr lang="ko-KR" altLang="en-US" dirty="0"/>
              <a:t>즉 </a:t>
            </a:r>
            <a:r>
              <a:rPr lang="en-US" altLang="ko-KR" dirty="0"/>
              <a:t>(1, m)</a:t>
            </a:r>
            <a:r>
              <a:rPr lang="ko-KR" altLang="en-US" dirty="0"/>
              <a:t>입니다</a:t>
            </a:r>
            <a:r>
              <a:rPr lang="en-US" altLang="ko-KR" dirty="0"/>
              <a:t>. </a:t>
            </a:r>
          </a:p>
          <a:p>
            <a:endParaRPr lang="en-US" dirty="0"/>
          </a:p>
          <a:p>
            <a:r>
              <a:rPr lang="en-US" dirty="0" err="1"/>
              <a:t>예시로</a:t>
            </a:r>
            <a:r>
              <a:rPr lang="en-US" dirty="0"/>
              <a:t> </a:t>
            </a:r>
            <a:r>
              <a:rPr lang="en-US" dirty="0" err="1"/>
              <a:t>든</a:t>
            </a:r>
            <a:r>
              <a:rPr lang="en-US" dirty="0"/>
              <a:t> network </a:t>
            </a:r>
            <a:r>
              <a:rPr lang="en-US" dirty="0" err="1"/>
              <a:t>의</a:t>
            </a:r>
            <a:r>
              <a:rPr lang="en-US" dirty="0"/>
              <a:t> </a:t>
            </a:r>
            <a:r>
              <a:rPr lang="en-US" altLang="ko-KR" dirty="0"/>
              <a:t>input</a:t>
            </a:r>
            <a:r>
              <a:rPr lang="ko-KR" altLang="en-US" dirty="0"/>
              <a:t>은 </a:t>
            </a:r>
            <a:r>
              <a:rPr lang="en-US" altLang="ko-KR" dirty="0"/>
              <a:t>(4, m), output</a:t>
            </a:r>
            <a:r>
              <a:rPr lang="ko-KR" altLang="en-US" dirty="0"/>
              <a:t>은 </a:t>
            </a:r>
            <a:r>
              <a:rPr lang="en-US" altLang="ko-KR" dirty="0"/>
              <a:t>(1, m)</a:t>
            </a:r>
            <a:r>
              <a:rPr lang="ko-KR" altLang="en-US" dirty="0"/>
              <a:t>이 되었습니다</a:t>
            </a:r>
            <a:r>
              <a:rPr lang="en-US" altLang="ko-KR" dirty="0"/>
              <a:t>.</a:t>
            </a:r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7B2F57-2C9C-0140-B65C-6AD4CCD79DC6}" type="slidenum">
              <a:rPr lang="en-KR" smtClean="0"/>
              <a:t>7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2877671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KR" dirty="0"/>
              <a:t>이번엔 back propagation입니다</a:t>
            </a:r>
            <a:r>
              <a:rPr lang="en-US" altLang="ko-KR" dirty="0"/>
              <a:t>. </a:t>
            </a:r>
            <a:r>
              <a:rPr lang="ko-KR" altLang="en-US" dirty="0"/>
              <a:t>이전에 </a:t>
            </a:r>
            <a:r>
              <a:rPr lang="en-US" altLang="ko-KR" dirty="0"/>
              <a:t>logistic regression</a:t>
            </a:r>
            <a:r>
              <a:rPr lang="ko-KR" altLang="en-US" dirty="0"/>
              <a:t>에서 정의한 것과 동일한 원리입니다</a:t>
            </a:r>
            <a:r>
              <a:rPr lang="en-US" altLang="ko-KR" dirty="0"/>
              <a:t>. </a:t>
            </a:r>
            <a:r>
              <a:rPr lang="ko-KR" altLang="en-US" dirty="0"/>
              <a:t>최종 </a:t>
            </a:r>
            <a:r>
              <a:rPr lang="en-US" altLang="ko-KR" dirty="0"/>
              <a:t>a2, </a:t>
            </a:r>
            <a:r>
              <a:rPr lang="ko-KR" altLang="en-US" dirty="0"/>
              <a:t>즉 </a:t>
            </a:r>
            <a:r>
              <a:rPr lang="en-US" altLang="ko-KR" dirty="0"/>
              <a:t>y hat</a:t>
            </a:r>
            <a:r>
              <a:rPr lang="ko-KR" altLang="en-US" dirty="0"/>
              <a:t>을 구하고 그 </a:t>
            </a:r>
            <a:r>
              <a:rPr lang="ko-KR" altLang="en-US" dirty="0" err="1"/>
              <a:t>값으로부터</a:t>
            </a:r>
            <a:r>
              <a:rPr lang="ko-KR" altLang="en-US" dirty="0"/>
              <a:t> 하나씩 </a:t>
            </a:r>
            <a:r>
              <a:rPr lang="ko-KR" altLang="en-US" dirty="0" err="1"/>
              <a:t>편미분해가며</a:t>
            </a:r>
            <a:r>
              <a:rPr lang="ko-KR" altLang="en-US" dirty="0"/>
              <a:t> </a:t>
            </a:r>
            <a:r>
              <a:rPr lang="en-US" altLang="ko-KR" dirty="0" err="1"/>
              <a:t>paramater</a:t>
            </a:r>
            <a:r>
              <a:rPr lang="ko-KR" altLang="en-US" dirty="0"/>
              <a:t>들에 의한 변화량을 추적합니다</a:t>
            </a:r>
            <a:r>
              <a:rPr lang="en-US" altLang="ko-KR" dirty="0"/>
              <a:t>.</a:t>
            </a:r>
          </a:p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7B2F57-2C9C-0140-B65C-6AD4CCD79DC6}" type="slidenum">
              <a:rPr lang="en-KR" smtClean="0"/>
              <a:t>8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2728968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KR" dirty="0"/>
              <a:t>계산과정은 앞에서부터</a:t>
            </a:r>
            <a:r>
              <a:rPr lang="en-US" altLang="ko-KR" dirty="0"/>
              <a:t>, z1</a:t>
            </a:r>
            <a:r>
              <a:rPr lang="ko-KR" altLang="en-US" dirty="0"/>
              <a:t> 계산</a:t>
            </a:r>
            <a:r>
              <a:rPr lang="en-US" altLang="ko-KR" dirty="0"/>
              <a:t>, a1</a:t>
            </a:r>
            <a:r>
              <a:rPr lang="ko-KR" altLang="en-US" dirty="0"/>
              <a:t>계산</a:t>
            </a:r>
            <a:r>
              <a:rPr lang="en-US" altLang="ko-KR" dirty="0"/>
              <a:t>, z2</a:t>
            </a:r>
            <a:r>
              <a:rPr lang="ko-KR" altLang="en-US" dirty="0"/>
              <a:t>계산</a:t>
            </a:r>
            <a:r>
              <a:rPr lang="en-US" altLang="ko-KR" dirty="0"/>
              <a:t>, a2</a:t>
            </a:r>
            <a:r>
              <a:rPr lang="ko-KR" altLang="en-US" dirty="0"/>
              <a:t>계산이었습니다</a:t>
            </a:r>
            <a:r>
              <a:rPr lang="en-US" altLang="ko-KR" dirty="0"/>
              <a:t>.</a:t>
            </a:r>
          </a:p>
          <a:p>
            <a:r>
              <a:rPr lang="en-US" dirty="0" err="1"/>
              <a:t>가장</a:t>
            </a:r>
            <a:r>
              <a:rPr lang="en-US" dirty="0"/>
              <a:t> </a:t>
            </a:r>
            <a:r>
              <a:rPr lang="en-US" dirty="0" err="1"/>
              <a:t>먼저</a:t>
            </a:r>
            <a:r>
              <a:rPr lang="en-US" dirty="0"/>
              <a:t> </a:t>
            </a:r>
            <a:r>
              <a:rPr lang="en-US" dirty="0" err="1"/>
              <a:t>만나는</a:t>
            </a:r>
            <a:r>
              <a:rPr lang="en-US" dirty="0"/>
              <a:t> </a:t>
            </a:r>
            <a:r>
              <a:rPr lang="en-US" dirty="0" err="1"/>
              <a:t>것은</a:t>
            </a:r>
            <a:r>
              <a:rPr lang="en-US" dirty="0"/>
              <a:t> a2이지만</a:t>
            </a:r>
            <a:r>
              <a:rPr lang="en-US" altLang="ko-KR" dirty="0"/>
              <a:t>, </a:t>
            </a:r>
            <a:r>
              <a:rPr lang="ko-KR" altLang="en-US" dirty="0"/>
              <a:t>이 값은 찾지 않아도 됩니다</a:t>
            </a:r>
            <a:r>
              <a:rPr lang="en-US" altLang="ko-KR" dirty="0"/>
              <a:t>. </a:t>
            </a:r>
            <a:r>
              <a:rPr lang="ko-KR" altLang="en-US" dirty="0"/>
              <a:t>그래도 계산해보면</a:t>
            </a:r>
            <a:r>
              <a:rPr lang="en-US" altLang="ko-KR" dirty="0"/>
              <a:t>, activation function</a:t>
            </a:r>
            <a:r>
              <a:rPr lang="ko-KR" altLang="en-US" dirty="0"/>
              <a:t>의 도함수와 같습니다</a:t>
            </a:r>
            <a:r>
              <a:rPr lang="en-US" altLang="ko-KR" dirty="0"/>
              <a:t>. A2</a:t>
            </a:r>
            <a:r>
              <a:rPr lang="ko-KR" altLang="en-US" dirty="0" err="1"/>
              <a:t>를</a:t>
            </a:r>
            <a:r>
              <a:rPr lang="ko-KR" altLang="en-US" dirty="0"/>
              <a:t> </a:t>
            </a:r>
            <a:r>
              <a:rPr lang="ko-KR" altLang="en-US" dirty="0" err="1"/>
              <a:t>구할때엔</a:t>
            </a:r>
            <a:r>
              <a:rPr lang="ko-KR" altLang="en-US" dirty="0"/>
              <a:t> </a:t>
            </a:r>
            <a:r>
              <a:rPr lang="en-US" altLang="ko-KR" dirty="0"/>
              <a:t>activation function</a:t>
            </a:r>
            <a:r>
              <a:rPr lang="ko-KR" altLang="en-US" dirty="0"/>
              <a:t>에 대입한 것이 전부였기 때문입니다</a:t>
            </a:r>
            <a:r>
              <a:rPr lang="en-US" altLang="ko-KR" dirty="0"/>
              <a:t>.</a:t>
            </a:r>
          </a:p>
          <a:p>
            <a:r>
              <a:rPr lang="en-US" dirty="0"/>
              <a:t>Dz</a:t>
            </a:r>
            <a:r>
              <a:rPr lang="en-US" altLang="ko-KR" dirty="0"/>
              <a:t>2</a:t>
            </a:r>
            <a:r>
              <a:rPr lang="en-US" dirty="0"/>
              <a:t>를 </a:t>
            </a:r>
            <a:r>
              <a:rPr lang="en-US" dirty="0" err="1"/>
              <a:t>구합니다</a:t>
            </a:r>
            <a:r>
              <a:rPr lang="en-US" altLang="ko-KR" dirty="0"/>
              <a:t>. Dz2</a:t>
            </a:r>
            <a:r>
              <a:rPr lang="ko-KR" altLang="en-US" dirty="0"/>
              <a:t>는 전체 </a:t>
            </a:r>
            <a:r>
              <a:rPr lang="en-US" altLang="ko-KR" dirty="0"/>
              <a:t>loss function</a:t>
            </a:r>
            <a:r>
              <a:rPr lang="ko-KR" altLang="en-US" dirty="0"/>
              <a:t>에서 </a:t>
            </a:r>
            <a:r>
              <a:rPr lang="en-US" altLang="ko-KR" dirty="0"/>
              <a:t>z2</a:t>
            </a:r>
            <a:r>
              <a:rPr lang="ko-KR" altLang="en-US" dirty="0"/>
              <a:t>에 의한 변화량입니다</a:t>
            </a:r>
            <a:r>
              <a:rPr lang="en-US" altLang="ko-KR" dirty="0"/>
              <a:t>. </a:t>
            </a:r>
            <a:r>
              <a:rPr lang="ko-KR" altLang="en-US" dirty="0"/>
              <a:t>이는 </a:t>
            </a:r>
            <a:r>
              <a:rPr lang="en-US" altLang="ko-KR" dirty="0"/>
              <a:t>a2-y</a:t>
            </a:r>
            <a:r>
              <a:rPr lang="ko-KR" altLang="en-US" dirty="0"/>
              <a:t>로 정의됩니다</a:t>
            </a:r>
            <a:r>
              <a:rPr lang="en-US" altLang="ko-KR" dirty="0"/>
              <a:t>.</a:t>
            </a:r>
          </a:p>
          <a:p>
            <a:endParaRPr lang="en-US" dirty="0"/>
          </a:p>
          <a:p>
            <a:r>
              <a:rPr lang="en-US" altLang="ko-KR" dirty="0"/>
              <a:t>Dw2</a:t>
            </a:r>
            <a:r>
              <a:rPr lang="ko-KR" altLang="en-US" dirty="0"/>
              <a:t>입니다</a:t>
            </a:r>
            <a:r>
              <a:rPr lang="en-US" altLang="ko-KR" dirty="0"/>
              <a:t>. Logistic regression</a:t>
            </a:r>
            <a:r>
              <a:rPr lang="ko-KR" altLang="en-US" dirty="0"/>
              <a:t>에서 </a:t>
            </a:r>
            <a:r>
              <a:rPr lang="en-US" altLang="ko-KR" dirty="0" err="1"/>
              <a:t>dw</a:t>
            </a:r>
            <a:r>
              <a:rPr lang="en-US" altLang="ko-KR" dirty="0"/>
              <a:t> = </a:t>
            </a:r>
            <a:r>
              <a:rPr lang="en-US" altLang="ko-KR" dirty="0" err="1"/>
              <a:t>dz</a:t>
            </a:r>
            <a:r>
              <a:rPr lang="en-US" altLang="ko-KR" dirty="0"/>
              <a:t> * X</a:t>
            </a:r>
            <a:r>
              <a:rPr lang="ko-KR" altLang="en-US" dirty="0"/>
              <a:t>로 정의했습니다</a:t>
            </a:r>
            <a:r>
              <a:rPr lang="en-US" altLang="ko-KR" dirty="0"/>
              <a:t>. </a:t>
            </a:r>
            <a:r>
              <a:rPr lang="ko-KR" altLang="en-US" dirty="0"/>
              <a:t>이에 따라 </a:t>
            </a:r>
            <a:r>
              <a:rPr lang="en-US" altLang="ko-KR" dirty="0"/>
              <a:t>dw2</a:t>
            </a:r>
            <a:r>
              <a:rPr lang="ko-KR" altLang="en-US" dirty="0"/>
              <a:t>는 </a:t>
            </a:r>
            <a:r>
              <a:rPr lang="en-US" altLang="ko-KR" dirty="0"/>
              <a:t>dz2 * a1</a:t>
            </a:r>
            <a:r>
              <a:rPr lang="ko-KR" altLang="en-US" dirty="0"/>
              <a:t>입니다</a:t>
            </a:r>
            <a:r>
              <a:rPr lang="en-US" altLang="ko-KR" dirty="0"/>
              <a:t>. </a:t>
            </a:r>
            <a:r>
              <a:rPr lang="ko-KR" altLang="en-US" dirty="0"/>
              <a:t>우리는 </a:t>
            </a:r>
            <a:r>
              <a:rPr lang="en-US" altLang="ko-KR" dirty="0"/>
              <a:t>training examples</a:t>
            </a:r>
            <a:r>
              <a:rPr lang="ko-KR" altLang="en-US" dirty="0"/>
              <a:t>에 대해 다뤘기 때문에</a:t>
            </a:r>
            <a:r>
              <a:rPr lang="en-US" altLang="ko-KR" dirty="0"/>
              <a:t>, m</a:t>
            </a:r>
            <a:r>
              <a:rPr lang="ko-KR" altLang="en-US" dirty="0" err="1"/>
              <a:t>으로</a:t>
            </a:r>
            <a:r>
              <a:rPr lang="ko-KR" altLang="en-US" dirty="0"/>
              <a:t> </a:t>
            </a:r>
            <a:r>
              <a:rPr lang="ko-KR" altLang="en-US" dirty="0" err="1"/>
              <a:t>나눠주어야합니다</a:t>
            </a:r>
            <a:r>
              <a:rPr lang="en-US" altLang="ko-KR" dirty="0"/>
              <a:t>. </a:t>
            </a:r>
            <a:r>
              <a:rPr lang="ko-KR" altLang="en-US" dirty="0"/>
              <a:t>평균값을 찾기 위해서 입니다</a:t>
            </a:r>
            <a:r>
              <a:rPr lang="en-US" altLang="ko-KR" dirty="0"/>
              <a:t>.</a:t>
            </a:r>
          </a:p>
          <a:p>
            <a:r>
              <a:rPr lang="en-US" dirty="0"/>
              <a:t>Db2입니다</a:t>
            </a:r>
            <a:r>
              <a:rPr lang="en-US" altLang="ko-KR" dirty="0"/>
              <a:t>. Logistic regression</a:t>
            </a:r>
            <a:r>
              <a:rPr lang="ko-KR" altLang="en-US" dirty="0"/>
              <a:t>에서 </a:t>
            </a:r>
            <a:r>
              <a:rPr lang="en-US" altLang="ko-KR" dirty="0" err="1"/>
              <a:t>db</a:t>
            </a:r>
            <a:r>
              <a:rPr lang="en-US" altLang="ko-KR" dirty="0"/>
              <a:t> = </a:t>
            </a:r>
            <a:r>
              <a:rPr lang="en-US" altLang="ko-KR" dirty="0" err="1"/>
              <a:t>dz</a:t>
            </a:r>
            <a:r>
              <a:rPr lang="ko-KR" altLang="en-US" dirty="0"/>
              <a:t>로 정의되었으므로</a:t>
            </a:r>
            <a:r>
              <a:rPr lang="en-US" altLang="ko-KR" dirty="0"/>
              <a:t>, db2</a:t>
            </a:r>
            <a:r>
              <a:rPr lang="ko-KR" altLang="en-US" dirty="0"/>
              <a:t>는 </a:t>
            </a:r>
            <a:r>
              <a:rPr lang="en-US" altLang="ko-KR" dirty="0"/>
              <a:t>dz2</a:t>
            </a:r>
            <a:r>
              <a:rPr lang="ko-KR" altLang="en-US" dirty="0"/>
              <a:t>입니다</a:t>
            </a:r>
            <a:r>
              <a:rPr lang="en-US" altLang="ko-KR" dirty="0"/>
              <a:t>. </a:t>
            </a:r>
            <a:r>
              <a:rPr lang="ko-KR" altLang="en-US" dirty="0"/>
              <a:t>평균치를 찾기 위해 </a:t>
            </a:r>
            <a:r>
              <a:rPr lang="en-US" altLang="ko-KR" dirty="0"/>
              <a:t>m</a:t>
            </a:r>
            <a:r>
              <a:rPr lang="ko-KR" altLang="en-US" dirty="0"/>
              <a:t>개 트레이닝 셋들에 대해 각 </a:t>
            </a:r>
            <a:r>
              <a:rPr lang="en-US" altLang="ko-KR" dirty="0"/>
              <a:t>b_1, b_2, b_3</a:t>
            </a:r>
            <a:r>
              <a:rPr lang="ko-KR" altLang="en-US" dirty="0"/>
              <a:t>의 평균을 구합니다</a:t>
            </a:r>
            <a:r>
              <a:rPr lang="en-US" altLang="ko-KR" dirty="0"/>
              <a:t>. B2</a:t>
            </a:r>
            <a:r>
              <a:rPr lang="ko-KR" altLang="en-US" dirty="0"/>
              <a:t>는 </a:t>
            </a:r>
            <a:r>
              <a:rPr lang="en-US" altLang="ko-KR" dirty="0"/>
              <a:t>(4, 1)</a:t>
            </a:r>
            <a:r>
              <a:rPr lang="ko-KR" altLang="en-US" dirty="0"/>
              <a:t>이었습니다</a:t>
            </a:r>
            <a:r>
              <a:rPr lang="en-US" altLang="ko-KR" dirty="0"/>
              <a:t>. Db</a:t>
            </a:r>
            <a:r>
              <a:rPr lang="ko-KR" altLang="en-US" dirty="0"/>
              <a:t>도 </a:t>
            </a:r>
            <a:r>
              <a:rPr lang="en-US" altLang="ko-KR" dirty="0"/>
              <a:t>(4, 1)</a:t>
            </a:r>
            <a:r>
              <a:rPr lang="ko-KR" altLang="en-US" dirty="0"/>
              <a:t>을 가져야합니다</a:t>
            </a:r>
            <a:r>
              <a:rPr lang="en-US" altLang="ko-KR" dirty="0"/>
              <a:t>. </a:t>
            </a:r>
            <a:r>
              <a:rPr lang="ko-KR" altLang="en-US" dirty="0"/>
              <a:t>그러므로 </a:t>
            </a:r>
            <a:r>
              <a:rPr lang="en-US" altLang="ko-KR" dirty="0"/>
              <a:t>row </a:t>
            </a:r>
            <a:r>
              <a:rPr lang="ko-KR" altLang="en-US" dirty="0"/>
              <a:t>방향으로 합을 </a:t>
            </a:r>
            <a:r>
              <a:rPr lang="ko-KR" altLang="en-US" dirty="0" err="1"/>
              <a:t>구한뒤</a:t>
            </a:r>
            <a:r>
              <a:rPr lang="ko-KR" altLang="en-US" dirty="0"/>
              <a:t> </a:t>
            </a:r>
            <a:r>
              <a:rPr lang="en-US" altLang="ko-KR" dirty="0"/>
              <a:t>m</a:t>
            </a:r>
            <a:r>
              <a:rPr lang="ko-KR" altLang="en-US" dirty="0" err="1"/>
              <a:t>으로</a:t>
            </a:r>
            <a:r>
              <a:rPr lang="ko-KR" altLang="en-US" dirty="0"/>
              <a:t> 나누어 </a:t>
            </a:r>
            <a:r>
              <a:rPr lang="en-US" altLang="ko-KR" dirty="0"/>
              <a:t>row</a:t>
            </a:r>
            <a:r>
              <a:rPr lang="ko-KR" altLang="en-US" dirty="0" err="1"/>
              <a:t>마다의</a:t>
            </a:r>
            <a:r>
              <a:rPr lang="ko-KR" altLang="en-US" dirty="0"/>
              <a:t> 평균을 찾습니다</a:t>
            </a:r>
            <a:r>
              <a:rPr lang="en-US" altLang="ko-KR" dirty="0"/>
              <a:t>.</a:t>
            </a:r>
          </a:p>
          <a:p>
            <a:endParaRPr lang="en-US" dirty="0"/>
          </a:p>
          <a:p>
            <a:r>
              <a:rPr lang="en-US" altLang="ko-KR" dirty="0"/>
              <a:t>Da1</a:t>
            </a:r>
            <a:r>
              <a:rPr lang="ko-KR" altLang="en-US" dirty="0"/>
              <a:t>입니다</a:t>
            </a:r>
            <a:r>
              <a:rPr lang="en-US" altLang="ko-KR" dirty="0"/>
              <a:t>. Chain rule</a:t>
            </a:r>
            <a:r>
              <a:rPr lang="ko-KR" altLang="en-US" dirty="0"/>
              <a:t>에 의해 </a:t>
            </a:r>
            <a:r>
              <a:rPr lang="en-US" altLang="ko-KR" dirty="0"/>
              <a:t>da1</a:t>
            </a:r>
            <a:r>
              <a:rPr lang="ko-KR" altLang="en-US" dirty="0"/>
              <a:t>은 </a:t>
            </a:r>
            <a:r>
              <a:rPr lang="en-US" altLang="ko-KR" dirty="0"/>
              <a:t>dz2 * dz2/da1</a:t>
            </a:r>
            <a:r>
              <a:rPr lang="ko-KR" altLang="en-US" dirty="0"/>
              <a:t>입니다</a:t>
            </a:r>
            <a:r>
              <a:rPr lang="en-US" altLang="ko-KR" dirty="0"/>
              <a:t>. Z2</a:t>
            </a:r>
            <a:r>
              <a:rPr lang="ko-KR" altLang="en-US" dirty="0"/>
              <a:t>는 </a:t>
            </a:r>
            <a:r>
              <a:rPr lang="en-US" altLang="ko-KR" dirty="0"/>
              <a:t>w2T * A1 + b2</a:t>
            </a:r>
            <a:r>
              <a:rPr lang="ko-KR" altLang="en-US" dirty="0"/>
              <a:t>였으므로</a:t>
            </a:r>
            <a:r>
              <a:rPr lang="en-US" altLang="ko-KR" dirty="0"/>
              <a:t>, dz2/da1</a:t>
            </a:r>
            <a:r>
              <a:rPr lang="ko-KR" altLang="en-US" dirty="0"/>
              <a:t>은 </a:t>
            </a:r>
            <a:r>
              <a:rPr lang="en-US" altLang="ko-KR" dirty="0"/>
              <a:t>w2T</a:t>
            </a:r>
            <a:r>
              <a:rPr lang="ko-KR" altLang="en-US" dirty="0"/>
              <a:t>입니다</a:t>
            </a:r>
            <a:r>
              <a:rPr lang="en-US" altLang="ko-KR" dirty="0"/>
              <a:t>. </a:t>
            </a:r>
            <a:r>
              <a:rPr lang="ko-KR" altLang="en-US" dirty="0"/>
              <a:t>여기서 </a:t>
            </a:r>
            <a:r>
              <a:rPr lang="en-US" altLang="ko-KR" dirty="0"/>
              <a:t>w2T</a:t>
            </a:r>
            <a:r>
              <a:rPr lang="ko-KR" altLang="en-US" dirty="0"/>
              <a:t>의 </a:t>
            </a:r>
            <a:r>
              <a:rPr lang="en-US" altLang="ko-KR" dirty="0"/>
              <a:t>shape</a:t>
            </a:r>
            <a:r>
              <a:rPr lang="ko-KR" altLang="en-US" dirty="0"/>
              <a:t>는 </a:t>
            </a:r>
            <a:r>
              <a:rPr lang="en-US" altLang="ko-KR" dirty="0"/>
              <a:t>(n2, n1), </a:t>
            </a:r>
            <a:r>
              <a:rPr lang="ko-KR" altLang="en-US" dirty="0"/>
              <a:t>즉 </a:t>
            </a:r>
            <a:r>
              <a:rPr lang="en-US" altLang="ko-KR" dirty="0"/>
              <a:t>(1, 4)</a:t>
            </a:r>
            <a:r>
              <a:rPr lang="ko-KR" altLang="en-US" dirty="0"/>
              <a:t>입니다</a:t>
            </a:r>
            <a:r>
              <a:rPr lang="en-US" altLang="ko-KR" dirty="0"/>
              <a:t>. Dz2</a:t>
            </a:r>
            <a:r>
              <a:rPr lang="ko-KR" altLang="en-US" dirty="0"/>
              <a:t>가 </a:t>
            </a:r>
            <a:r>
              <a:rPr lang="en-US" altLang="ko-KR" dirty="0"/>
              <a:t>(n2, m) </a:t>
            </a:r>
            <a:r>
              <a:rPr lang="ko-KR" altLang="en-US" dirty="0"/>
              <a:t>즉 </a:t>
            </a:r>
            <a:r>
              <a:rPr lang="en-US" altLang="ko-KR" dirty="0"/>
              <a:t>(1, m)</a:t>
            </a:r>
            <a:r>
              <a:rPr lang="ko-KR" altLang="en-US" dirty="0"/>
              <a:t>이었으므로 둘의 </a:t>
            </a:r>
            <a:r>
              <a:rPr lang="en-US" altLang="ko-KR" dirty="0"/>
              <a:t>dot product</a:t>
            </a:r>
            <a:r>
              <a:rPr lang="ko-KR" altLang="en-US" dirty="0" err="1"/>
              <a:t>를</a:t>
            </a:r>
            <a:r>
              <a:rPr lang="ko-KR" altLang="en-US" dirty="0"/>
              <a:t> 만들기 위해 </a:t>
            </a:r>
            <a:r>
              <a:rPr lang="en-US" altLang="ko-KR" dirty="0"/>
              <a:t>w2T</a:t>
            </a:r>
            <a:r>
              <a:rPr lang="ko-KR" altLang="en-US" dirty="0"/>
              <a:t>에 </a:t>
            </a:r>
            <a:r>
              <a:rPr lang="en-US" altLang="ko-KR" dirty="0"/>
              <a:t>transpose</a:t>
            </a:r>
            <a:r>
              <a:rPr lang="ko-KR" altLang="en-US" dirty="0" err="1"/>
              <a:t>를</a:t>
            </a:r>
            <a:r>
              <a:rPr lang="ko-KR" altLang="en-US" dirty="0"/>
              <a:t> 취한 뒤 찾습니다</a:t>
            </a:r>
            <a:r>
              <a:rPr lang="en-US" altLang="ko-KR" dirty="0"/>
              <a:t>. Da1</a:t>
            </a:r>
            <a:r>
              <a:rPr lang="ko-KR" altLang="en-US" dirty="0"/>
              <a:t>은 </a:t>
            </a:r>
            <a:r>
              <a:rPr lang="en-US" altLang="ko-KR" dirty="0"/>
              <a:t>w2T dot dz2</a:t>
            </a:r>
            <a:r>
              <a:rPr lang="ko-KR" altLang="en-US" dirty="0"/>
              <a:t>가 됩니다</a:t>
            </a:r>
            <a:r>
              <a:rPr lang="en-US" altLang="ko-KR" dirty="0"/>
              <a:t>.</a:t>
            </a:r>
          </a:p>
          <a:p>
            <a:r>
              <a:rPr lang="en-US" dirty="0"/>
              <a:t>Dz</a:t>
            </a:r>
            <a:r>
              <a:rPr lang="en-US" altLang="ko-KR" dirty="0"/>
              <a:t>1</a:t>
            </a:r>
            <a:r>
              <a:rPr lang="ko-KR" altLang="en-US" dirty="0"/>
              <a:t>입니다</a:t>
            </a:r>
            <a:r>
              <a:rPr lang="en-US" altLang="ko-KR" dirty="0"/>
              <a:t>. </a:t>
            </a:r>
            <a:r>
              <a:rPr lang="ko-KR" altLang="en-US" dirty="0"/>
              <a:t>동일하게 </a:t>
            </a:r>
            <a:r>
              <a:rPr lang="en-US" altLang="ko-KR" dirty="0"/>
              <a:t>chain rule</a:t>
            </a:r>
            <a:r>
              <a:rPr lang="ko-KR" altLang="en-US" dirty="0"/>
              <a:t>에 근거해</a:t>
            </a:r>
            <a:r>
              <a:rPr lang="en-US" altLang="ko-KR" dirty="0"/>
              <a:t>, da1</a:t>
            </a:r>
            <a:r>
              <a:rPr lang="ko-KR" altLang="en-US" dirty="0"/>
              <a:t>에 </a:t>
            </a:r>
            <a:r>
              <a:rPr lang="en-US" altLang="ko-KR" dirty="0"/>
              <a:t>da1/dz1</a:t>
            </a:r>
            <a:r>
              <a:rPr lang="ko-KR" altLang="en-US" dirty="0"/>
              <a:t>만 곱해주면 됩니다</a:t>
            </a:r>
            <a:r>
              <a:rPr lang="en-US" altLang="ko-KR" dirty="0"/>
              <a:t>. </a:t>
            </a:r>
            <a:r>
              <a:rPr lang="ko-KR" altLang="en-US" dirty="0"/>
              <a:t>이는 </a:t>
            </a:r>
            <a:r>
              <a:rPr lang="en-US" altLang="ko-KR" dirty="0"/>
              <a:t>activation function</a:t>
            </a:r>
            <a:r>
              <a:rPr lang="ko-KR" altLang="en-US" dirty="0"/>
              <a:t>의 </a:t>
            </a:r>
            <a:r>
              <a:rPr lang="ko-KR" altLang="en-US" dirty="0" err="1"/>
              <a:t>도함수이므로</a:t>
            </a:r>
            <a:r>
              <a:rPr lang="ko-KR" altLang="en-US" dirty="0"/>
              <a:t> </a:t>
            </a:r>
            <a:r>
              <a:rPr lang="en-US" altLang="ko-KR" dirty="0"/>
              <a:t>dz1</a:t>
            </a:r>
            <a:r>
              <a:rPr lang="ko-KR" altLang="en-US" dirty="0"/>
              <a:t>은 </a:t>
            </a:r>
            <a:r>
              <a:rPr lang="en-US" altLang="ko-KR" dirty="0"/>
              <a:t>w2t dot dz2</a:t>
            </a:r>
            <a:r>
              <a:rPr lang="ko-KR" altLang="en-US" dirty="0"/>
              <a:t>과 </a:t>
            </a:r>
            <a:r>
              <a:rPr lang="en-US" altLang="ko-KR" dirty="0"/>
              <a:t>g1 prime (z1)</a:t>
            </a:r>
            <a:r>
              <a:rPr lang="ko-KR" altLang="en-US" dirty="0"/>
              <a:t>의 </a:t>
            </a:r>
            <a:r>
              <a:rPr lang="ko-KR" altLang="en-US" dirty="0" err="1"/>
              <a:t>산술곱입니다</a:t>
            </a:r>
            <a:r>
              <a:rPr lang="en-US" altLang="ko-KR" dirty="0"/>
              <a:t>.</a:t>
            </a:r>
          </a:p>
          <a:p>
            <a:r>
              <a:rPr lang="en-US" dirty="0"/>
              <a:t>Dw1, db1은 </a:t>
            </a:r>
            <a:r>
              <a:rPr lang="en-US" dirty="0" err="1"/>
              <a:t>이전</a:t>
            </a:r>
            <a:r>
              <a:rPr lang="en-US" dirty="0"/>
              <a:t> </a:t>
            </a:r>
            <a:r>
              <a:rPr lang="en-US" dirty="0" err="1"/>
              <a:t>과</a:t>
            </a:r>
            <a:r>
              <a:rPr lang="en-US" dirty="0"/>
              <a:t> </a:t>
            </a:r>
            <a:r>
              <a:rPr lang="en-US" dirty="0" err="1"/>
              <a:t>방식이</a:t>
            </a:r>
            <a:r>
              <a:rPr lang="en-US" dirty="0"/>
              <a:t> </a:t>
            </a:r>
            <a:r>
              <a:rPr lang="en-US" dirty="0" err="1"/>
              <a:t>같습니다</a:t>
            </a:r>
            <a:r>
              <a:rPr lang="en-US" altLang="ko-KR" dirty="0"/>
              <a:t>.</a:t>
            </a:r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7B2F57-2C9C-0140-B65C-6AD4CCD79DC6}" type="slidenum">
              <a:rPr lang="en-KR" smtClean="0"/>
              <a:t>9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8450027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E91FB-54B5-70C7-50AD-84DCB909CE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7CB474-4B41-7E3B-F348-A04AF4C0D9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5F74AA-0986-5F75-D065-2A04E30278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124A2-1FE8-0648-882E-D7917BCAD017}" type="datetime4">
              <a:rPr lang="en-US" smtClean="0"/>
              <a:t>July 7, 2023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4810C4-DAE5-01FD-4271-CB2EFEE5BE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Embedded AI LAB, INU</a:t>
            </a:r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3F9F23-11B6-B42C-F125-96AAB159F1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B4FBF-4270-2A44-9417-398E7DADF7BB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2851572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3BB11-F255-E998-E1D9-4B091A868F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589D45-2FB8-E141-B0B5-810F64EE3D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C38C03-E127-6061-5653-F2CF9CC655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86800E-0C4D-6949-8787-51080AB41EC5}" type="datetime4">
              <a:rPr lang="en-US" smtClean="0"/>
              <a:t>July 7, 2023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0B02AF-AF4E-6EAB-E279-4643932C7B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Embedded AI LAB, INU</a:t>
            </a:r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5C0463-CEE3-FBA5-DF0A-5050A8C02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B4FBF-4270-2A44-9417-398E7DADF7BB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6887875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BC6DAF6-A388-1091-D451-792ADB58B25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50601E1-FCFC-61A4-1275-9AB85CEA8D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D16953-DFE0-013E-73D8-860F16336A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EFAE3-BA73-3A4F-BE6E-9DE9CCDCAD7B}" type="datetime4">
              <a:rPr lang="en-US" smtClean="0"/>
              <a:t>July 7, 2023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0B3706-7EFA-7BE2-6C84-40807D0323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Embedded AI LAB, INU</a:t>
            </a:r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E8273A-529A-869D-A102-0FA7F867F4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B4FBF-4270-2A44-9417-398E7DADF7BB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7482520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3B89EC-5387-28FA-302A-A20DDBDA2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A8F7B7-960B-56DE-2E1A-D5323B84EA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81603C-E254-671A-C72C-8D7D5A7745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CCFB25-AC4F-B742-A32A-DE87B199BA18}" type="datetime4">
              <a:rPr lang="en-US" smtClean="0"/>
              <a:t>July 7, 2023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C26BCA-954B-7DE8-1707-21AD11AEEC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Embedded AI LAB, INU</a:t>
            </a:r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64D7DA-579A-0265-8772-F318971067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B4FBF-4270-2A44-9417-398E7DADF7BB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5149544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EB232-ED7B-D5A7-F13E-548429B9BF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3646A4-1836-9257-9B35-08593A6FFE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3A1ACD-B666-ED78-DB54-8F61851A01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21A23-2E63-AC41-A336-2656D2DEBF05}" type="datetime4">
              <a:rPr lang="en-US" smtClean="0"/>
              <a:t>July 7, 2023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7EEC47-7102-EAC9-BD09-770A907887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Embedded AI LAB, INU</a:t>
            </a:r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5D565E-9098-0CDA-7F8A-E63713A0C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B4FBF-4270-2A44-9417-398E7DADF7BB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3841957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C783F-9133-0363-CF38-D802BF449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40361C-3C59-1BC9-2D5F-8BD7BE5FE0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6412C6-9813-617E-B344-CA6CBCF3A4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ADC075-0D4E-84AB-9F0C-CE7C978C2A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11BC9-11C3-9144-A1A0-A0B5E2CD05AA}" type="datetime4">
              <a:rPr lang="en-US" smtClean="0"/>
              <a:t>July 7, 2023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4D0B97-FED3-0D1E-CF91-DB4F9C8D44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Embedded AI LAB, INU</a:t>
            </a:r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8BD3F6-1062-2F0F-7E4D-B73CFCA865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B4FBF-4270-2A44-9417-398E7DADF7BB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5103611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73F9F-749A-7649-556C-9DB86D8475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1F83F6-C8F2-3487-8817-CABF5C1B41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243BBE-F9B1-EB18-BB8C-DA5BACB0EE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37F5349-BA53-64E7-9CE1-0B4A474151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9566308-FF22-6CC9-27B7-4C5727797F9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357C96D-37E5-F8BC-C846-FB2E3B14D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CF54C-EB32-2F44-91AD-A93F6EE4411F}" type="datetime4">
              <a:rPr lang="en-US" smtClean="0"/>
              <a:t>July 7, 2023</a:t>
            </a:fld>
            <a:endParaRPr lang="en-K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3D54BDF-F890-C8DB-D1A2-AF7D10B88D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Embedded AI LAB, INU</a:t>
            </a:r>
            <a:endParaRPr lang="en-K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73BC3D-3F42-3E87-5343-C74D3993E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B4FBF-4270-2A44-9417-398E7DADF7BB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2438452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63C44E-83A4-A89C-FA0B-587CE32D45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89B107-4F7E-7AA3-FB9C-581A8EB4B1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6C125-B423-1B4D-862A-0038F15947A8}" type="datetime4">
              <a:rPr lang="en-US" smtClean="0"/>
              <a:t>July 7, 2023</a:t>
            </a:fld>
            <a:endParaRPr lang="en-K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A37BDD-013E-E427-554A-3ECC81AD31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Embedded AI LAB, INU</a:t>
            </a:r>
            <a:endParaRPr lang="en-K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23B0B0-58E4-F15B-80C1-D22F47935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B4FBF-4270-2A44-9417-398E7DADF7BB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275828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B3C55A3-24EE-716E-6491-CE07F8D98C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58F1A-BBF3-8041-84BE-43A483FEA166}" type="datetime4">
              <a:rPr lang="en-US" smtClean="0"/>
              <a:t>July 7, 2023</a:t>
            </a:fld>
            <a:endParaRPr lang="en-K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7AA39C-8AC5-9CE9-13EC-D67FF45846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Embedded AI LAB, INU</a:t>
            </a:r>
            <a:endParaRPr lang="en-K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7C29B0-239A-DAA8-1C63-6D6670E3AA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B4FBF-4270-2A44-9417-398E7DADF7BB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8191634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34665C-3DA5-F966-5FF4-2FA502C580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9F6DE6-1EB9-0A22-EE53-569715369B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76F5DD-027F-E78C-C4D6-758D6663DE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7375B9-24E8-F98E-B1C3-C12BD7709A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2914F2-733D-A148-8CD2-425387215F8E}" type="datetime4">
              <a:rPr lang="en-US" smtClean="0"/>
              <a:t>July 7, 2023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CE4BFE-4614-E600-6A61-3AFB1918C2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Embedded AI LAB, INU</a:t>
            </a:r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656FA2-78CB-54C4-7999-DA6753FB4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B4FBF-4270-2A44-9417-398E7DADF7BB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5165965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A32032-50DC-DB02-5154-8D544BC97C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CF13648-6DF1-CFC6-CB9C-D7FBE0ABDC0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K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BD85BD-175B-82F1-595F-B3E3B1492E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C48A7A-99CE-551C-68D8-14304A743E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35CF8-A495-0241-8B66-8D7C042CB125}" type="datetime4">
              <a:rPr lang="en-US" smtClean="0"/>
              <a:t>July 7, 2023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8DC9DC-26BA-FA5D-1D76-D1D55FCBF6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Embedded AI LAB, INU</a:t>
            </a:r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DDA377-2FFF-649C-B3E3-7635FC4CB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B4FBF-4270-2A44-9417-398E7DADF7BB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7693026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6E4B57A-5EC6-6D83-A0DA-272475AC25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AC75CE-8CC9-9E26-7838-944B6E2AB7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797025-C2F4-93B1-E831-470510F744E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B69542-71FC-4949-885B-F9F052C718D6}" type="datetime4">
              <a:rPr lang="en-US" smtClean="0"/>
              <a:t>July 7, 2023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E6AF95-51EA-0BEE-5E85-2AAD17A473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Embedded AI LAB, INU</a:t>
            </a:r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A8EF58-3C99-6156-5A2C-4D1E32D175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3B4FBF-4270-2A44-9417-398E7DADF7BB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1438558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jiho264@inu.ac.kr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5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3678E-436D-A883-7245-EC5E420480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106211"/>
            <a:ext cx="9144000" cy="2387600"/>
          </a:xfrm>
        </p:spPr>
        <p:txBody>
          <a:bodyPr>
            <a:noAutofit/>
          </a:bodyPr>
          <a:lstStyle/>
          <a:p>
            <a:br>
              <a:rPr lang="en-KR" sz="4400" dirty="0"/>
            </a:br>
            <a:r>
              <a:rPr lang="en-KR" sz="4400" dirty="0"/>
              <a:t>Neural Networks and Deep Learning</a:t>
            </a:r>
            <a:r>
              <a:rPr lang="ko-KR" altLang="en-US" sz="4400" dirty="0"/>
              <a:t> </a:t>
            </a:r>
            <a:r>
              <a:rPr lang="en-US" altLang="ko-KR" sz="4400" dirty="0"/>
              <a:t>(Andrew Ng)</a:t>
            </a:r>
            <a:br>
              <a:rPr lang="en-KR" sz="4400" dirty="0"/>
            </a:br>
            <a:br>
              <a:rPr lang="en-KR" sz="4400" dirty="0"/>
            </a:br>
            <a:r>
              <a:rPr lang="en-KR" sz="4400" dirty="0"/>
              <a:t>&lt;Shallow Neural Network</a:t>
            </a:r>
            <a:r>
              <a:rPr lang="en-US" altLang="ko-KR" sz="4400" dirty="0"/>
              <a:t>,</a:t>
            </a:r>
            <a:r>
              <a:rPr lang="ko-KR" altLang="en-US" sz="4400" dirty="0"/>
              <a:t> </a:t>
            </a:r>
            <a:r>
              <a:rPr lang="en-US" altLang="ko-KR" sz="4400" dirty="0"/>
              <a:t>Week 3</a:t>
            </a:r>
            <a:r>
              <a:rPr lang="en-KR" sz="4400" dirty="0"/>
              <a:t>&gt;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F48272-3578-B394-80BC-13DEB9DCC1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88689"/>
            <a:ext cx="9144000" cy="1099595"/>
          </a:xfrm>
        </p:spPr>
        <p:txBody>
          <a:bodyPr>
            <a:normAutofit/>
          </a:bodyPr>
          <a:lstStyle/>
          <a:p>
            <a:r>
              <a:rPr lang="en-US" altLang="ko-KR" sz="1600" dirty="0"/>
              <a:t>Jiho Lee (Undergraduate Student)</a:t>
            </a:r>
          </a:p>
          <a:p>
            <a:r>
              <a:rPr lang="en-US" altLang="ko-KR" sz="1600" dirty="0">
                <a:hlinkClick r:id="rId3"/>
              </a:rPr>
              <a:t>jiho264@inu.ac.kr</a:t>
            </a:r>
            <a:endParaRPr lang="en-US" altLang="ko-KR" sz="1600" dirty="0"/>
          </a:p>
          <a:p>
            <a:r>
              <a:rPr lang="en-US" altLang="ko-KR" sz="1600" dirty="0"/>
              <a:t>Department of Embedded Systems Engineering, INU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BF81BB-0558-BD22-02A5-0928C0E997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BB5A43-9719-F843-B0AA-E613F4595F19}" type="datetime4">
              <a:rPr lang="en-US" smtClean="0"/>
              <a:t>July 7, 2023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600ED7-1954-CA66-BB78-4D0AED2D61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Embedded AI LAB, INU</a:t>
            </a:r>
            <a:endParaRPr lang="en-KR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E1D22D-E523-9FA9-FACE-261E2962B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B4FBF-4270-2A44-9417-398E7DADF7BB}" type="slidenum">
              <a:rPr lang="en-KR" smtClean="0"/>
              <a:t>1</a:t>
            </a:fld>
            <a:endParaRPr lang="en-KR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5C68C38-FB3E-7085-8A2D-C8382C09E8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5888" y="1377970"/>
            <a:ext cx="2840224" cy="62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1319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DC717D-1E71-1EDA-1DD2-F47EFDF6B6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4. Activation function 종류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9D24787-0A95-E2A1-0A50-BCE5A9CDFCF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4883092" cy="4351338"/>
              </a:xfrm>
            </p:spPr>
            <p:txBody>
              <a:bodyPr>
                <a:normAutofit/>
              </a:bodyPr>
              <a:lstStyle/>
              <a:p>
                <a:r>
                  <a:rPr lang="en-US" sz="1800" dirty="0"/>
                  <a:t>L</a:t>
                </a:r>
                <a:r>
                  <a:rPr lang="en-KR" sz="1800" dirty="0"/>
                  <a:t>inear funtcion은 아래와 같이 정의됨</a:t>
                </a:r>
                <a:r>
                  <a:rPr lang="en-US" altLang="ko-KR" sz="1800" dirty="0"/>
                  <a:t>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KR" sz="1400" i="1" dirty="0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KR" sz="14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KR" sz="140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KR" sz="140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KR" sz="1400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KR" sz="1400" i="1" dirty="0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KR" sz="1400" i="1" dirty="0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KR" sz="14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KR" sz="140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KR" sz="1400" i="1" dirty="0" smtClean="0">
                        <a:latin typeface="Cambria Math" panose="02040503050406030204" pitchFamily="18" charset="0"/>
                      </a:rPr>
                      <m:t>+ </m:t>
                    </m:r>
                    <m:r>
                      <a:rPr lang="en-KR" sz="1400" i="1" dirty="0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KR" sz="14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KR" sz="1400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</m:oMath>
                </a14:m>
                <a:endParaRPr lang="en-US" sz="1400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sz="1400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ko-KR" sz="14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1400" i="1" dirty="0" smtClean="0">
                        <a:latin typeface="Cambria Math" panose="02040503050406030204" pitchFamily="18" charset="0"/>
                      </a:rPr>
                      <m:t>𝑐𝑥</m:t>
                    </m:r>
                    <m:r>
                      <a:rPr lang="en-US" altLang="ko-KR" sz="1400" i="1" dirty="0" smtClean="0">
                        <a:latin typeface="Cambria Math" panose="02040503050406030204" pitchFamily="18" charset="0"/>
                      </a:rPr>
                      <m:t>) = </m:t>
                    </m:r>
                    <m:r>
                      <a:rPr lang="en-US" altLang="ko-KR" sz="1400" i="1" dirty="0" err="1" smtClean="0">
                        <a:latin typeface="Cambria Math" panose="02040503050406030204" pitchFamily="18" charset="0"/>
                      </a:rPr>
                      <m:t>𝑐𝑓</m:t>
                    </m:r>
                    <m:r>
                      <a:rPr lang="en-US" altLang="ko-KR" sz="14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14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sz="14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KR" sz="1400" dirty="0"/>
              </a:p>
              <a:p>
                <a:pPr lvl="1"/>
                <a:endParaRPr lang="en-KR" sz="1400" dirty="0"/>
              </a:p>
              <a:p>
                <a:r>
                  <a:rPr lang="en-KR" sz="1800" dirty="0"/>
                  <a:t>non-linear Activation function의 종류</a:t>
                </a:r>
                <a:endParaRPr lang="en-US" altLang="ko-KR" sz="1800" dirty="0"/>
              </a:p>
              <a:p>
                <a:pPr marL="800100" lvl="1" indent="-342900">
                  <a:buFont typeface="+mj-lt"/>
                  <a:buAutoNum type="alphaLcParenR"/>
                </a:pPr>
                <a:r>
                  <a:rPr lang="en-US" sz="1400" dirty="0"/>
                  <a:t>Sigmoid : </a:t>
                </a:r>
                <a14:m>
                  <m:oMath xmlns:m="http://schemas.openxmlformats.org/officeDocument/2006/math">
                    <m:r>
                      <a:rPr lang="el-GR" sz="1400" b="0" i="1" dirty="0" smtClean="0">
                        <a:solidFill>
                          <a:srgbClr val="4A4A4A"/>
                        </a:solidFill>
                        <a:effectLst/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l-GR" sz="1400" b="0" i="1" dirty="0" smtClean="0">
                            <a:solidFill>
                              <a:srgbClr val="4A4A4A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dirty="0" smtClean="0">
                            <a:solidFill>
                              <a:srgbClr val="4A4A4A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400" b="0" i="1" dirty="0" smtClean="0">
                        <a:solidFill>
                          <a:srgbClr val="4A4A4A"/>
                        </a:solidFill>
                        <a:effectLst/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400" b="0" i="1" dirty="0" smtClean="0">
                            <a:solidFill>
                              <a:srgbClr val="4A4A4A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b="0" i="1" dirty="0" smtClean="0">
                            <a:solidFill>
                              <a:srgbClr val="4A4A4A"/>
                            </a:solidFill>
                            <a:effectLst/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400" b="0" i="1" dirty="0" smtClean="0">
                            <a:solidFill>
                              <a:srgbClr val="4A4A4A"/>
                            </a:solidFill>
                            <a:effectLst/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sz="1400" b="0" i="1" dirty="0" smtClean="0">
                                <a:solidFill>
                                  <a:srgbClr val="4A4A4A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b="0" i="1" dirty="0" smtClean="0">
                                <a:solidFill>
                                  <a:srgbClr val="4A4A4A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1400" b="0" i="1" dirty="0" smtClean="0">
                                <a:solidFill>
                                  <a:srgbClr val="4A4A4A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400" b="0" i="1" dirty="0" smtClean="0">
                                <a:solidFill>
                                  <a:srgbClr val="4A4A4A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p>
                        </m:sSup>
                      </m:den>
                    </m:f>
                  </m:oMath>
                </a14:m>
                <a:endParaRPr lang="en-US" sz="1400" dirty="0"/>
              </a:p>
              <a:p>
                <a:pPr marL="800100" lvl="1" indent="-342900">
                  <a:buFont typeface="+mj-lt"/>
                  <a:buAutoNum type="alphaLcParenR"/>
                </a:pPr>
                <a:r>
                  <a:rPr lang="en-US" sz="1400" dirty="0"/>
                  <a:t>Hyperbolic tan :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1400" i="1" dirty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400" i="0" dirty="0" smtClean="0">
                            <a:latin typeface="Cambria Math" panose="02040503050406030204" pitchFamily="18" charset="0"/>
                          </a:rPr>
                          <m:t>tanh</m:t>
                        </m:r>
                      </m:fName>
                      <m:e>
                        <m:d>
                          <m:dPr>
                            <m:ctrlPr>
                              <a:rPr lang="en-US" sz="140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  <m:r>
                      <a:rPr lang="en-US" sz="1400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40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400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b="0" i="1" dirty="0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1400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p>
                        </m:sSup>
                        <m:r>
                          <a:rPr lang="en-US" sz="1400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1400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b="0" i="1" dirty="0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1400" b="0" i="1" dirty="0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400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sz="1400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b="0" i="1" dirty="0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1400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p>
                        </m:sSup>
                        <m:r>
                          <a:rPr lang="en-US" sz="1400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1400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b="0" i="1" dirty="0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1400" b="0" i="1" dirty="0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400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p>
                        </m:sSup>
                      </m:den>
                    </m:f>
                  </m:oMath>
                </a14:m>
                <a:endParaRPr lang="en-US" sz="1400" dirty="0"/>
              </a:p>
              <a:p>
                <a:pPr marL="1257300" lvl="2" indent="-342900">
                  <a:buFont typeface="+mj-lt"/>
                  <a:buAutoNum type="alphaLcParenR"/>
                </a:pPr>
                <a:r>
                  <a:rPr lang="en-US" sz="1000" dirty="0" err="1"/>
                  <a:t>거의</a:t>
                </a:r>
                <a:r>
                  <a:rPr lang="en-US" sz="1000" dirty="0"/>
                  <a:t> </a:t>
                </a:r>
                <a:r>
                  <a:rPr lang="en-US" sz="1000" dirty="0" err="1"/>
                  <a:t>모든</a:t>
                </a:r>
                <a:r>
                  <a:rPr lang="en-US" sz="1000" dirty="0"/>
                  <a:t> 경우에서 </a:t>
                </a:r>
                <a:r>
                  <a:rPr lang="en-US" sz="1000" dirty="0" err="1"/>
                  <a:t>sigmoid보다</a:t>
                </a:r>
                <a:r>
                  <a:rPr lang="en-US" sz="1000" dirty="0"/>
                  <a:t> </a:t>
                </a:r>
                <a:r>
                  <a:rPr lang="en-US" sz="1000" dirty="0" err="1"/>
                  <a:t>잘</a:t>
                </a:r>
                <a:r>
                  <a:rPr lang="en-US" sz="1000" dirty="0"/>
                  <a:t> </a:t>
                </a:r>
                <a:r>
                  <a:rPr lang="en-US" sz="1000" dirty="0" err="1"/>
                  <a:t>작동함</a:t>
                </a:r>
                <a:r>
                  <a:rPr lang="en-US" altLang="ko-KR" sz="1000" dirty="0"/>
                  <a:t>.</a:t>
                </a:r>
              </a:p>
              <a:p>
                <a:pPr marL="1257300" lvl="2" indent="-342900">
                  <a:buFont typeface="+mj-lt"/>
                  <a:buAutoNum type="alphaLcParenR"/>
                </a:pPr>
                <a:r>
                  <a:rPr lang="ko-KR" altLang="en-US" sz="1000" dirty="0"/>
                  <a:t>평균을 </a:t>
                </a:r>
                <a:r>
                  <a:rPr lang="en-US" altLang="ko-KR" sz="1000" dirty="0"/>
                  <a:t>0.5</a:t>
                </a:r>
                <a:r>
                  <a:rPr lang="ko-KR" altLang="en-US" sz="1000" dirty="0"/>
                  <a:t>가 아닌 </a:t>
                </a:r>
                <a:r>
                  <a:rPr lang="en-US" altLang="ko-KR" sz="1000" dirty="0"/>
                  <a:t>0</a:t>
                </a:r>
                <a:r>
                  <a:rPr lang="ko-KR" altLang="en-US" sz="1000" dirty="0" err="1"/>
                  <a:t>으로</a:t>
                </a:r>
                <a:r>
                  <a:rPr lang="ko-KR" altLang="en-US" sz="1000" dirty="0"/>
                  <a:t> 갖기 때문에</a:t>
                </a:r>
                <a:r>
                  <a:rPr lang="en-US" altLang="ko-KR" sz="1000" dirty="0"/>
                  <a:t>, </a:t>
                </a:r>
                <a:r>
                  <a:rPr lang="ko-KR" altLang="en-US" sz="1000" dirty="0"/>
                  <a:t>다음 레이어에서 계산이 더 수월해짐</a:t>
                </a:r>
                <a:r>
                  <a:rPr lang="en-US" altLang="ko-KR" sz="1000" dirty="0"/>
                  <a:t>.</a:t>
                </a:r>
              </a:p>
              <a:p>
                <a:pPr marL="1257300" lvl="2" indent="-342900">
                  <a:buFont typeface="+mj-lt"/>
                  <a:buAutoNum type="alphaLcParenR"/>
                </a:pPr>
                <a:r>
                  <a:rPr lang="ko-KR" altLang="en-US" sz="1000" dirty="0"/>
                  <a:t>하지만</a:t>
                </a:r>
                <a:r>
                  <a:rPr lang="en-US" altLang="ko-KR" sz="1000" dirty="0"/>
                  <a:t>, sigmoid</a:t>
                </a:r>
                <a:r>
                  <a:rPr lang="ko-KR" altLang="en-US" sz="1000" dirty="0"/>
                  <a:t>와 </a:t>
                </a:r>
                <a:r>
                  <a:rPr lang="en-US" altLang="ko-KR" sz="1000" dirty="0"/>
                  <a:t>tanh </a:t>
                </a:r>
                <a:r>
                  <a:rPr lang="ko-KR" altLang="en-US" sz="1000" dirty="0"/>
                  <a:t>모두</a:t>
                </a:r>
                <a:r>
                  <a:rPr lang="en-US" altLang="ko-KR" sz="1000" dirty="0"/>
                  <a:t> z</a:t>
                </a:r>
                <a:r>
                  <a:rPr lang="ko-KR" altLang="en-US" sz="1000" dirty="0"/>
                  <a:t>가 클 때에 기울기가 </a:t>
                </a:r>
                <a:r>
                  <a:rPr lang="en-US" altLang="ko-KR" sz="1000" dirty="0"/>
                  <a:t>0</a:t>
                </a:r>
                <a:r>
                  <a:rPr lang="ko-KR" altLang="en-US" sz="1000" dirty="0"/>
                  <a:t>에 가깝다는 것이 단점임</a:t>
                </a:r>
                <a:r>
                  <a:rPr lang="en-US" altLang="ko-KR" sz="1000" dirty="0"/>
                  <a:t>. </a:t>
                </a:r>
                <a:r>
                  <a:rPr lang="ko-KR" altLang="en-US" sz="1000" dirty="0"/>
                  <a:t>그래서 </a:t>
                </a:r>
                <a:r>
                  <a:rPr lang="en-US" altLang="ko-KR" sz="1000" dirty="0"/>
                  <a:t>z</a:t>
                </a:r>
                <a:r>
                  <a:rPr lang="ko-KR" altLang="en-US" sz="1000" dirty="0"/>
                  <a:t>가 </a:t>
                </a:r>
                <a:r>
                  <a:rPr lang="en-US" altLang="ko-KR" sz="1000" dirty="0"/>
                  <a:t>0</a:t>
                </a:r>
                <a:r>
                  <a:rPr lang="ko-KR" altLang="en-US" sz="1000" dirty="0"/>
                  <a:t>에 가깝도록 </a:t>
                </a:r>
                <a:r>
                  <a:rPr lang="ko-KR" altLang="en-US" sz="1000" dirty="0" err="1"/>
                  <a:t>유도해야함</a:t>
                </a:r>
                <a:r>
                  <a:rPr lang="en-US" altLang="ko-KR" sz="1000" dirty="0"/>
                  <a:t>.</a:t>
                </a:r>
                <a:endParaRPr lang="en-US" altLang="ko-KR" sz="1400" dirty="0"/>
              </a:p>
              <a:p>
                <a:pPr marL="800100" lvl="1" indent="-342900">
                  <a:buFont typeface="+mj-lt"/>
                  <a:buAutoNum type="alphaLcParenR"/>
                </a:pPr>
                <a:r>
                  <a:rPr lang="en-US" sz="1400" dirty="0"/>
                  <a:t>ReLu</a:t>
                </a:r>
              </a:p>
              <a:p>
                <a:pPr marL="1257300" lvl="2" indent="-342900">
                  <a:buFont typeface="+mj-lt"/>
                  <a:buAutoNum type="alphaLcParenR"/>
                </a:pPr>
                <a:r>
                  <a:rPr lang="en-US" sz="1000" dirty="0" err="1"/>
                  <a:t>장점</a:t>
                </a:r>
                <a:r>
                  <a:rPr lang="en-US" sz="1000" dirty="0"/>
                  <a:t> </a:t>
                </a:r>
                <a:r>
                  <a:rPr lang="en-US" altLang="ko-KR" sz="1000" dirty="0"/>
                  <a:t>: predicted value</a:t>
                </a:r>
                <a:r>
                  <a:rPr lang="ko-KR" altLang="en-US" sz="1000" dirty="0"/>
                  <a:t>가 양수여야 할 때에 정제하기 유용함</a:t>
                </a:r>
                <a:r>
                  <a:rPr lang="en-US" altLang="ko-KR" sz="1000" dirty="0"/>
                  <a:t>.</a:t>
                </a:r>
                <a:endParaRPr lang="en-US" sz="1000" dirty="0"/>
              </a:p>
              <a:p>
                <a:pPr marL="1257300" lvl="2" indent="-342900">
                  <a:buFont typeface="+mj-lt"/>
                  <a:buAutoNum type="alphaLcParenR"/>
                </a:pPr>
                <a:r>
                  <a:rPr lang="en-US" sz="1000" dirty="0" err="1"/>
                  <a:t>단점</a:t>
                </a:r>
                <a:r>
                  <a:rPr lang="en-US" sz="1000" dirty="0"/>
                  <a:t> </a:t>
                </a:r>
                <a:r>
                  <a:rPr lang="en-US" altLang="ko-KR" sz="1000" dirty="0"/>
                  <a:t>: z</a:t>
                </a:r>
                <a:r>
                  <a:rPr lang="ko-KR" altLang="en-US" sz="1000" dirty="0"/>
                  <a:t>가 음수일 때에 모두 무시함</a:t>
                </a:r>
                <a:r>
                  <a:rPr lang="en-US" altLang="ko-KR" sz="1000" dirty="0"/>
                  <a:t>.</a:t>
                </a:r>
                <a:endParaRPr lang="en-US" sz="1000" dirty="0"/>
              </a:p>
              <a:p>
                <a:pPr marL="800100" lvl="1" indent="-342900">
                  <a:buFont typeface="+mj-lt"/>
                  <a:buAutoNum type="alphaLcParenR"/>
                </a:pPr>
                <a:r>
                  <a:rPr lang="en-US" sz="1400" dirty="0"/>
                  <a:t>Leaky ReLu</a:t>
                </a:r>
              </a:p>
              <a:p>
                <a:pPr marL="1257300" lvl="2" indent="-342900">
                  <a:buFont typeface="+mj-lt"/>
                  <a:buAutoNum type="alphaLcParenR"/>
                </a:pPr>
                <a:r>
                  <a:rPr lang="en-US" sz="1000" dirty="0"/>
                  <a:t>ReLu </a:t>
                </a:r>
                <a:r>
                  <a:rPr lang="en-US" sz="1000" dirty="0" err="1"/>
                  <a:t>function의</a:t>
                </a:r>
                <a:r>
                  <a:rPr lang="en-US" sz="1000" dirty="0"/>
                  <a:t> </a:t>
                </a:r>
                <a:r>
                  <a:rPr lang="en-US" sz="1000" dirty="0" err="1"/>
                  <a:t>단점을</a:t>
                </a:r>
                <a:r>
                  <a:rPr lang="en-US" sz="1000" dirty="0"/>
                  <a:t> </a:t>
                </a:r>
                <a:r>
                  <a:rPr lang="en-US" sz="1000" dirty="0" err="1"/>
                  <a:t>보완함</a:t>
                </a:r>
                <a:r>
                  <a:rPr lang="en-US" altLang="ko-KR" sz="1000" dirty="0"/>
                  <a:t>. Z</a:t>
                </a:r>
                <a:r>
                  <a:rPr lang="ko-KR" altLang="en-US" sz="1000" dirty="0"/>
                  <a:t>가 음수일 경우에 모두 무시하지 않음</a:t>
                </a:r>
                <a:r>
                  <a:rPr lang="en-US" altLang="ko-KR" sz="1000" dirty="0"/>
                  <a:t>.</a:t>
                </a:r>
                <a:endParaRPr lang="en-US" sz="1000" dirty="0"/>
              </a:p>
              <a:p>
                <a:pPr marL="800100" lvl="1" indent="-342900">
                  <a:buFont typeface="+mj-lt"/>
                  <a:buAutoNum type="alphaLcParenR"/>
                </a:pPr>
                <a:endParaRPr lang="en-US" sz="1400" dirty="0"/>
              </a:p>
              <a:p>
                <a:endParaRPr lang="en-US" sz="1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9D24787-0A95-E2A1-0A50-BCE5A9CDFC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4883092" cy="4351338"/>
              </a:xfrm>
              <a:blipFill>
                <a:blip r:embed="rId3"/>
                <a:stretch>
                  <a:fillRect l="-1039" t="-1453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F3C6EE-24CC-E771-AB4B-AFF9599D1F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CCFB25-AC4F-B742-A32A-DE87B199BA18}" type="datetime4">
              <a:rPr lang="en-US" smtClean="0"/>
              <a:t>July 7, 2023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3C6796-4924-BABC-12C8-6F13768C2C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Embedded AI LAB, INU</a:t>
            </a:r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472199-FB12-4D17-97AB-CEC6E409A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B4FBF-4270-2A44-9417-398E7DADF7BB}" type="slidenum">
              <a:rPr lang="en-KR" smtClean="0"/>
              <a:t>10</a:t>
            </a:fld>
            <a:endParaRPr lang="en-KR"/>
          </a:p>
        </p:txBody>
      </p:sp>
      <p:pic>
        <p:nvPicPr>
          <p:cNvPr id="1030" name="Picture 6" descr="Nonlinear function. (a) Sigmoid function; (b) Tanh function; (c) ReLU... |  Download Scientific Diagram">
            <a:extLst>
              <a:ext uri="{FF2B5EF4-FFF2-40B4-BE49-F238E27FC236}">
                <a16:creationId xmlns:a16="http://schemas.microsoft.com/office/drawing/2014/main" id="{DDFAD074-36E9-0814-C33D-4BE88D545D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8695" y="2940192"/>
            <a:ext cx="5355105" cy="308076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8469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DC717D-1E71-1EDA-1DD2-F47EFDF6B6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4. Activation function 종류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9D24787-0A95-E2A1-0A50-BCE5A9CDFCF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6263693" cy="4351338"/>
              </a:xfrm>
            </p:spPr>
            <p:txBody>
              <a:bodyPr>
                <a:normAutofit/>
              </a:bodyPr>
              <a:lstStyle/>
              <a:p>
                <a:r>
                  <a:rPr lang="ko-KR" altLang="en-US" sz="1600" dirty="0"/>
                  <a:t>만약 </a:t>
                </a:r>
                <a:r>
                  <a:rPr lang="en-US" altLang="ko-KR" sz="1600" dirty="0"/>
                  <a:t>Hidden</a:t>
                </a:r>
                <a:r>
                  <a:rPr lang="ko-KR" altLang="en-US" sz="1600" dirty="0"/>
                  <a:t> </a:t>
                </a:r>
                <a:r>
                  <a:rPr lang="en-US" altLang="ko-KR" sz="1600" dirty="0"/>
                  <a:t>layer</a:t>
                </a:r>
                <a:r>
                  <a:rPr lang="ko-KR" altLang="en-US" sz="1600" dirty="0"/>
                  <a:t>에서 </a:t>
                </a:r>
                <a:r>
                  <a:rPr lang="en-US" altLang="ko-KR" sz="1600" dirty="0"/>
                  <a:t>activation function</a:t>
                </a:r>
                <a:r>
                  <a:rPr lang="ko-KR" altLang="en-US" sz="1600" dirty="0"/>
                  <a:t>이 </a:t>
                </a:r>
                <a:r>
                  <a:rPr lang="en-US" altLang="ko-KR" sz="1600" dirty="0"/>
                  <a:t>linear function</a:t>
                </a:r>
                <a:r>
                  <a:rPr lang="ko-KR" altLang="en-US" sz="1600" dirty="0"/>
                  <a:t>이라면</a:t>
                </a:r>
                <a:r>
                  <a:rPr lang="en-US" altLang="ko-KR" sz="1600" dirty="0"/>
                  <a:t>?</a:t>
                </a:r>
              </a:p>
              <a:p>
                <a:pPr lvl="1"/>
                <a:r>
                  <a:rPr lang="en-US" sz="1400" dirty="0" err="1"/>
                  <a:t>각</a:t>
                </a:r>
                <a:r>
                  <a:rPr lang="en-US" sz="1400" dirty="0"/>
                  <a:t> </a:t>
                </a:r>
                <a:r>
                  <a:rPr lang="en-US" sz="1400" dirty="0" err="1"/>
                  <a:t>unit들의</a:t>
                </a:r>
                <a:r>
                  <a:rPr lang="en-US" sz="1400" dirty="0"/>
                  <a:t> </a:t>
                </a:r>
                <a:r>
                  <a:rPr lang="en-US" sz="1400" dirty="0" err="1"/>
                  <a:t>결과값은</a:t>
                </a:r>
                <a:r>
                  <a:rPr lang="en-US" sz="1400" dirty="0"/>
                  <a:t> </a:t>
                </a:r>
                <a:r>
                  <a:rPr lang="en-US" sz="1400" dirty="0" err="1"/>
                  <a:t>선형적임</a:t>
                </a:r>
                <a:r>
                  <a:rPr lang="en-US" altLang="ko-KR" sz="1400" dirty="0"/>
                  <a:t>.</a:t>
                </a:r>
              </a:p>
              <a:p>
                <a:pPr lvl="1"/>
                <a:r>
                  <a:rPr lang="en-US" sz="1400" dirty="0" err="1"/>
                  <a:t>그러므로</a:t>
                </a:r>
                <a:r>
                  <a:rPr lang="en-US" altLang="ko-KR" sz="1400" dirty="0"/>
                  <a:t>, </a:t>
                </a:r>
                <a:r>
                  <a:rPr lang="en-US" sz="1400" dirty="0" err="1"/>
                  <a:t>prediected</a:t>
                </a:r>
                <a:r>
                  <a:rPr lang="en-US" sz="1400" dirty="0"/>
                  <a:t> value도 </a:t>
                </a:r>
                <a:r>
                  <a:rPr lang="ko-KR" altLang="en-US" sz="1400" dirty="0"/>
                  <a:t>선형적임</a:t>
                </a:r>
                <a:r>
                  <a:rPr lang="en-US" altLang="ko-KR" sz="1400" dirty="0"/>
                  <a:t>.</a:t>
                </a:r>
              </a:p>
              <a:p>
                <a:pPr lvl="1"/>
                <a:r>
                  <a:rPr lang="en-US" sz="1400" dirty="0" err="1"/>
                  <a:t>각</a:t>
                </a:r>
                <a:r>
                  <a:rPr lang="en-US" sz="1400" dirty="0"/>
                  <a:t> </a:t>
                </a:r>
                <a:r>
                  <a:rPr lang="en-US" sz="1400" dirty="0" err="1"/>
                  <a:t>unit의</a:t>
                </a:r>
                <a:r>
                  <a:rPr lang="en-US" sz="1400" dirty="0"/>
                  <a:t> </a:t>
                </a:r>
                <a:r>
                  <a:rPr lang="en-US" sz="1400" dirty="0" err="1"/>
                  <a:t>output을</a:t>
                </a:r>
                <a:r>
                  <a:rPr lang="en-US" sz="1400" dirty="0"/>
                  <a:t> </a:t>
                </a:r>
                <a:r>
                  <a:rPr lang="en-US" sz="1400" dirty="0" err="1"/>
                  <a:t>다시</a:t>
                </a:r>
                <a:r>
                  <a:rPr lang="en-US" sz="1400" dirty="0"/>
                  <a:t> </a:t>
                </a:r>
                <a:r>
                  <a:rPr lang="en-US" sz="1400" dirty="0" err="1"/>
                  <a:t>input으로</a:t>
                </a:r>
                <a:r>
                  <a:rPr lang="en-US" sz="1400" dirty="0"/>
                  <a:t> </a:t>
                </a:r>
                <a:r>
                  <a:rPr lang="en-US" sz="1400" dirty="0" err="1"/>
                  <a:t>삼는</a:t>
                </a:r>
                <a:r>
                  <a:rPr lang="en-US" sz="1400" dirty="0"/>
                  <a:t> </a:t>
                </a:r>
                <a:r>
                  <a:rPr lang="en-US" sz="1400" dirty="0" err="1"/>
                  <a:t>것은</a:t>
                </a:r>
                <a:r>
                  <a:rPr lang="en-US" sz="1400" dirty="0"/>
                  <a:t> </a:t>
                </a:r>
                <a:r>
                  <a:rPr lang="en-US" sz="1400" dirty="0" err="1"/>
                  <a:t>그저</a:t>
                </a:r>
                <a:r>
                  <a:rPr lang="en-US" sz="1400" dirty="0"/>
                  <a:t> </a:t>
                </a:r>
                <a:r>
                  <a:rPr lang="en-US" sz="1400" dirty="0" err="1"/>
                  <a:t>복잡한</a:t>
                </a:r>
                <a:r>
                  <a:rPr lang="en-US" sz="1400" dirty="0"/>
                  <a:t> </a:t>
                </a:r>
                <a:r>
                  <a:rPr lang="en-US" sz="1400" dirty="0" err="1"/>
                  <a:t>덧셈일</a:t>
                </a:r>
                <a:r>
                  <a:rPr lang="en-US" sz="1400" dirty="0"/>
                  <a:t> </a:t>
                </a:r>
                <a:r>
                  <a:rPr lang="en-US" sz="1400" dirty="0" err="1"/>
                  <a:t>뿐임</a:t>
                </a:r>
                <a:r>
                  <a:rPr lang="en-US" altLang="ko-KR" sz="1400" dirty="0"/>
                  <a:t>. </a:t>
                </a:r>
              </a:p>
              <a:p>
                <a:pPr lvl="1"/>
                <a:r>
                  <a:rPr lang="ko-KR" altLang="en-US" sz="1400" dirty="0"/>
                  <a:t>이는 </a:t>
                </a:r>
                <a:r>
                  <a:rPr lang="en-US" altLang="ko-KR" sz="1400" dirty="0"/>
                  <a:t>standard logistic regression</a:t>
                </a:r>
                <a:r>
                  <a:rPr lang="ko-KR" altLang="en-US" sz="1400" dirty="0"/>
                  <a:t>보다 </a:t>
                </a:r>
                <a:r>
                  <a:rPr lang="en-US" altLang="ko-KR" sz="1400" dirty="0"/>
                  <a:t>no more expressive</a:t>
                </a:r>
                <a:r>
                  <a:rPr lang="ko-KR" altLang="en-US" sz="1400" dirty="0"/>
                  <a:t>함</a:t>
                </a:r>
                <a:r>
                  <a:rPr lang="en-US" altLang="ko-KR" sz="1400" dirty="0"/>
                  <a:t>.</a:t>
                </a:r>
              </a:p>
              <a:p>
                <a:pPr lvl="1"/>
                <a:endParaRPr lang="en-US" sz="1400" dirty="0"/>
              </a:p>
              <a:p>
                <a:r>
                  <a:rPr lang="en-US" sz="1600" dirty="0" err="1"/>
                  <a:t>변칙적인</a:t>
                </a:r>
                <a:r>
                  <a:rPr lang="en-US" sz="1600" dirty="0"/>
                  <a:t> </a:t>
                </a:r>
                <a:r>
                  <a:rPr lang="en-US" sz="1600" dirty="0" err="1"/>
                  <a:t>계산을</a:t>
                </a:r>
                <a:r>
                  <a:rPr lang="en-US" sz="1600" dirty="0"/>
                  <a:t> </a:t>
                </a:r>
                <a:r>
                  <a:rPr lang="en-US" sz="1600" dirty="0" err="1"/>
                  <a:t>기대하려면</a:t>
                </a:r>
                <a:r>
                  <a:rPr lang="en-US" altLang="ko-KR" sz="1600" dirty="0"/>
                  <a:t>, </a:t>
                </a:r>
                <a:r>
                  <a:rPr lang="en-US" sz="1600" dirty="0"/>
                  <a:t>hidden layer </a:t>
                </a:r>
                <a:r>
                  <a:rPr lang="en-US" sz="1600" dirty="0" err="1"/>
                  <a:t>는</a:t>
                </a:r>
                <a:r>
                  <a:rPr lang="en-US" sz="1600" dirty="0"/>
                  <a:t> </a:t>
                </a:r>
                <a:r>
                  <a:rPr lang="en-US" sz="1600" dirty="0" err="1"/>
                  <a:t>모두</a:t>
                </a:r>
                <a:r>
                  <a:rPr lang="en-US" sz="1600" dirty="0"/>
                  <a:t> Non-linear </a:t>
                </a:r>
                <a:r>
                  <a:rPr lang="en-US" sz="1600" dirty="0" err="1"/>
                  <a:t>function들로</a:t>
                </a:r>
                <a:r>
                  <a:rPr lang="en-US" sz="1600" dirty="0"/>
                  <a:t> </a:t>
                </a:r>
                <a:r>
                  <a:rPr lang="en-US" sz="1600" dirty="0" err="1"/>
                  <a:t>이루어져야함</a:t>
                </a:r>
                <a:r>
                  <a:rPr lang="en-US" altLang="ko-KR" sz="1600" dirty="0"/>
                  <a:t>.</a:t>
                </a:r>
              </a:p>
              <a:p>
                <a:pPr lvl="1"/>
                <a:r>
                  <a:rPr lang="en-US" sz="1200" dirty="0" err="1"/>
                  <a:t>그래도</a:t>
                </a:r>
                <a:r>
                  <a:rPr lang="en-US" sz="1200" dirty="0"/>
                  <a:t> linear functio</a:t>
                </a:r>
                <a:r>
                  <a:rPr lang="en-US" altLang="ko-KR" sz="1200" dirty="0"/>
                  <a:t>n</a:t>
                </a:r>
                <a:r>
                  <a:rPr lang="ko-KR" altLang="en-US" sz="1200" dirty="0"/>
                  <a:t>이 적용될 수 있는 곳은 단 한 곳</a:t>
                </a:r>
                <a:r>
                  <a:rPr lang="en-US" altLang="ko-KR" sz="1200" dirty="0"/>
                  <a:t>, </a:t>
                </a:r>
                <a14:m>
                  <m:oMath xmlns:m="http://schemas.openxmlformats.org/officeDocument/2006/math">
                    <m:r>
                      <a:rPr lang="en-US" altLang="ko-KR" sz="1200" i="1" dirty="0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altLang="ko-KR" sz="12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1200" i="1" dirty="0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ko-KR" sz="1200" i="1" dirty="0" smtClean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altLang="ko-KR" sz="1200" i="1" dirty="0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altLang="ko-KR" sz="1200" dirty="0"/>
                  <a:t> </a:t>
                </a:r>
                <a:r>
                  <a:rPr lang="ko-KR" altLang="en-US" sz="1200" dirty="0"/>
                  <a:t>뿐임</a:t>
                </a:r>
                <a:r>
                  <a:rPr lang="en-US" altLang="ko-KR" sz="1200" dirty="0"/>
                  <a:t>.</a:t>
                </a:r>
              </a:p>
              <a:p>
                <a:pPr lvl="1"/>
                <a:r>
                  <a:rPr lang="en-US" sz="1200" dirty="0" err="1"/>
                  <a:t>확률이</a:t>
                </a:r>
                <a:r>
                  <a:rPr lang="en-US" sz="1200" dirty="0"/>
                  <a:t> </a:t>
                </a:r>
                <a:r>
                  <a:rPr lang="en-US" sz="1200" dirty="0" err="1"/>
                  <a:t>아닌</a:t>
                </a:r>
                <a:r>
                  <a:rPr lang="en-US" altLang="ko-KR" sz="1200" dirty="0"/>
                  <a:t>, </a:t>
                </a:r>
                <a:r>
                  <a:rPr lang="ko-KR" altLang="en-US" sz="1200" dirty="0"/>
                  <a:t>실제 값으로 예측하려는 경우 등에 적용함</a:t>
                </a:r>
                <a:r>
                  <a:rPr lang="en-US" altLang="ko-KR" sz="1200" dirty="0"/>
                  <a:t>. (</a:t>
                </a:r>
                <a:r>
                  <a:rPr lang="ko-KR" altLang="en-US" sz="1200" dirty="0"/>
                  <a:t>주택가격</a:t>
                </a:r>
                <a:r>
                  <a:rPr lang="en-US" altLang="ko-KR" sz="1200" dirty="0"/>
                  <a:t> </a:t>
                </a:r>
                <a:r>
                  <a:rPr lang="ko-KR" altLang="en-US" sz="1200" dirty="0"/>
                  <a:t>등</a:t>
                </a:r>
                <a:r>
                  <a:rPr lang="en-US" altLang="ko-KR" sz="1200" dirty="0"/>
                  <a:t>) </a:t>
                </a:r>
                <a:r>
                  <a:rPr lang="ko-KR" altLang="en-US" sz="1200" dirty="0"/>
                  <a:t>이</a:t>
                </a:r>
                <a:r>
                  <a:rPr lang="en-US" altLang="ko-KR" sz="1200" dirty="0"/>
                  <a:t> </a:t>
                </a:r>
                <a:r>
                  <a:rPr lang="ko-KR" altLang="en-US" sz="1200" dirty="0"/>
                  <a:t>경우 </a:t>
                </a:r>
                <a:r>
                  <a:rPr lang="en-US" altLang="ko-KR" sz="1200" dirty="0"/>
                  <a:t>output</a:t>
                </a:r>
                <a:r>
                  <a:rPr lang="ko-KR" altLang="en-US" sz="1200" dirty="0"/>
                  <a:t>의 범위는 </a:t>
                </a:r>
                <a:r>
                  <a:rPr lang="en-US" altLang="ko-KR" sz="1200" dirty="0"/>
                  <a:t>–</a:t>
                </a:r>
                <a:r>
                  <a:rPr lang="ko-KR" altLang="en-US" sz="1200" dirty="0"/>
                  <a:t>무한대 </a:t>
                </a:r>
                <a:r>
                  <a:rPr lang="en-US" altLang="ko-KR" sz="1200" dirty="0"/>
                  <a:t>~ + </a:t>
                </a:r>
                <a:r>
                  <a:rPr lang="ko-KR" altLang="en-US" sz="1200" dirty="0"/>
                  <a:t>무한대가 됨</a:t>
                </a:r>
                <a:r>
                  <a:rPr lang="en-US" altLang="ko-KR" sz="1200" dirty="0"/>
                  <a:t>.</a:t>
                </a:r>
              </a:p>
              <a:p>
                <a:pPr lvl="1"/>
                <a:endParaRPr lang="en-US" sz="1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9D24787-0A95-E2A1-0A50-BCE5A9CDFC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6263693" cy="4351338"/>
              </a:xfrm>
              <a:blipFill>
                <a:blip r:embed="rId3"/>
                <a:stretch>
                  <a:fillRect l="-404" t="-1163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F3C6EE-24CC-E771-AB4B-AFF9599D1F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CCFB25-AC4F-B742-A32A-DE87B199BA18}" type="datetime4">
              <a:rPr lang="en-US" smtClean="0"/>
              <a:t>July 7, 2023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3C6796-4924-BABC-12C8-6F13768C2C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Embedded AI LAB, INU</a:t>
            </a:r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472199-FB12-4D17-97AB-CEC6E409A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B4FBF-4270-2A44-9417-398E7DADF7BB}" type="slidenum">
              <a:rPr lang="en-KR" smtClean="0"/>
              <a:t>11</a:t>
            </a:fld>
            <a:endParaRPr lang="en-KR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925AA0A-90AE-D6EB-6A52-76FFFA4D41A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379" t="14584" r="20835"/>
          <a:stretch/>
        </p:blipFill>
        <p:spPr>
          <a:xfrm>
            <a:off x="7177394" y="1825625"/>
            <a:ext cx="4251907" cy="338517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365496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2104E-B72C-DD5A-7809-8EA7E46D8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5. Random initialization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FC1D26F-B5C7-8E4C-49F1-EFDA45FAFB8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1800" dirty="0"/>
                  <a:t>이전 logistic regression </a:t>
                </a:r>
                <a:r>
                  <a:rPr lang="en-US" sz="1800" dirty="0" err="1"/>
                  <a:t>에서는</a:t>
                </a:r>
                <a:r>
                  <a:rPr lang="en-US" sz="1800" dirty="0"/>
                  <a:t> parameter (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1800" dirty="0"/>
                  <a:t>) </a:t>
                </a:r>
                <a:r>
                  <a:rPr lang="en-US" sz="1800" dirty="0" err="1"/>
                  <a:t>를</a:t>
                </a:r>
                <a:r>
                  <a:rPr lang="en-US" sz="1800" dirty="0"/>
                  <a:t> </a:t>
                </a:r>
                <a:r>
                  <a:rPr lang="en-US" sz="1800" dirty="0" err="1"/>
                  <a:t>모두</a:t>
                </a:r>
                <a:r>
                  <a:rPr lang="en-US" sz="1800" dirty="0"/>
                  <a:t> </a:t>
                </a:r>
                <a:r>
                  <a:rPr lang="en-US" altLang="ko-KR" sz="1800" dirty="0"/>
                  <a:t>0</a:t>
                </a:r>
                <a:r>
                  <a:rPr lang="ko-KR" altLang="en-US" sz="1800" dirty="0" err="1"/>
                  <a:t>으로</a:t>
                </a:r>
                <a:r>
                  <a:rPr lang="ko-KR" altLang="en-US" sz="1800" dirty="0"/>
                  <a:t> 초기화 </a:t>
                </a:r>
                <a:r>
                  <a:rPr lang="ko-KR" altLang="en-US" sz="1800" dirty="0" err="1"/>
                  <a:t>했었음</a:t>
                </a:r>
                <a:r>
                  <a:rPr lang="en-US" altLang="ko-KR" sz="1800" dirty="0"/>
                  <a:t>.</a:t>
                </a:r>
              </a:p>
              <a:p>
                <a:pPr lvl="1"/>
                <a:r>
                  <a:rPr lang="en-US" sz="1400" dirty="0" err="1"/>
                  <a:t>하나의</a:t>
                </a:r>
                <a:r>
                  <a:rPr lang="en-US" sz="1400" dirty="0"/>
                  <a:t> </a:t>
                </a:r>
                <a:r>
                  <a:rPr lang="en-US" sz="1400" dirty="0" err="1"/>
                  <a:t>perceptron에서만</a:t>
                </a:r>
                <a:r>
                  <a:rPr lang="en-US" sz="1400" dirty="0"/>
                  <a:t> </a:t>
                </a:r>
                <a:r>
                  <a:rPr lang="en-US" sz="1400" dirty="0" err="1"/>
                  <a:t>계산할</a:t>
                </a:r>
                <a:r>
                  <a:rPr lang="en-US" sz="1400" dirty="0"/>
                  <a:t> </a:t>
                </a:r>
                <a:r>
                  <a:rPr lang="en-US" sz="1400" dirty="0" err="1"/>
                  <a:t>때엔</a:t>
                </a:r>
                <a:r>
                  <a:rPr lang="en-US" altLang="ko-KR" sz="1400" dirty="0"/>
                  <a:t>, parameter</a:t>
                </a:r>
                <a:r>
                  <a:rPr lang="ko-KR" altLang="en-US" sz="1400" dirty="0"/>
                  <a:t>가 무엇이든 상관없었기 때문임</a:t>
                </a:r>
                <a:r>
                  <a:rPr lang="en-US" altLang="ko-KR" sz="1400" dirty="0"/>
                  <a:t>.</a:t>
                </a:r>
              </a:p>
              <a:p>
                <a:pPr lvl="1"/>
                <a:endParaRPr lang="en-US" altLang="ko-KR" sz="1400" dirty="0"/>
              </a:p>
              <a:p>
                <a:r>
                  <a:rPr lang="en-KR" sz="1800" dirty="0"/>
                  <a:t>허나</a:t>
                </a:r>
                <a:r>
                  <a:rPr lang="en-US" altLang="ko-KR" sz="1800" dirty="0"/>
                  <a:t>, perceptron </a:t>
                </a:r>
                <a:r>
                  <a:rPr lang="ko-KR" altLang="en-US" sz="1800" dirty="0"/>
                  <a:t>여러 개를 집적해 구성한 </a:t>
                </a:r>
                <a:r>
                  <a:rPr lang="en-US" altLang="ko-KR" sz="1800" dirty="0"/>
                  <a:t>Neural Network</a:t>
                </a:r>
                <a:r>
                  <a:rPr lang="ko-KR" altLang="en-US" sz="1800" dirty="0"/>
                  <a:t>는 모든 </a:t>
                </a:r>
                <a:r>
                  <a:rPr lang="en-US" altLang="ko-KR" sz="1800" dirty="0"/>
                  <a:t>parameter</a:t>
                </a:r>
                <a:r>
                  <a:rPr lang="ko-KR" altLang="en-US" sz="1800" dirty="0"/>
                  <a:t>의 초기값이 </a:t>
                </a:r>
                <a:r>
                  <a:rPr lang="en-US" altLang="ko-KR" sz="1800" dirty="0"/>
                  <a:t>0</a:t>
                </a:r>
                <a:r>
                  <a:rPr lang="ko-KR" altLang="en-US" sz="1800" dirty="0"/>
                  <a:t>이면 문제가 발생함</a:t>
                </a:r>
                <a:r>
                  <a:rPr lang="en-US" altLang="ko-KR" sz="1800" dirty="0"/>
                  <a:t>.</a:t>
                </a:r>
              </a:p>
              <a:p>
                <a:pPr lvl="1"/>
                <a:r>
                  <a:rPr lang="en-US" sz="1400" dirty="0" err="1"/>
                  <a:t>초기에</a:t>
                </a:r>
                <a:r>
                  <a:rPr lang="en-US" altLang="ko-KR" sz="1400" dirty="0"/>
                  <a:t>, </a:t>
                </a:r>
                <a:r>
                  <a:rPr lang="en-US" sz="1400" dirty="0" err="1"/>
                  <a:t>모든</a:t>
                </a:r>
                <a:r>
                  <a:rPr lang="en-US" sz="1400" dirty="0"/>
                  <a:t> parameter (</a:t>
                </a:r>
                <a14:m>
                  <m:oMath xmlns:m="http://schemas.openxmlformats.org/officeDocument/2006/math">
                    <m:r>
                      <a:rPr lang="en-US" sz="1400" i="1" dirty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sz="14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400" i="1" dirty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1400" dirty="0"/>
                  <a:t>)</a:t>
                </a:r>
                <a:r>
                  <a:rPr lang="en-US" sz="1400" dirty="0" err="1"/>
                  <a:t>의</a:t>
                </a:r>
                <a:r>
                  <a:rPr lang="en-US" sz="1400" dirty="0"/>
                  <a:t> </a:t>
                </a:r>
                <a:r>
                  <a:rPr lang="en-US" sz="1400" dirty="0" err="1"/>
                  <a:t>값</a:t>
                </a:r>
                <a:r>
                  <a:rPr lang="en-KR" sz="1400" dirty="0"/>
                  <a:t>이 </a:t>
                </a:r>
                <a:r>
                  <a:rPr lang="en-US" altLang="ko-KR" sz="1400" dirty="0"/>
                  <a:t>0</a:t>
                </a:r>
                <a:r>
                  <a:rPr lang="en-US" sz="1400" dirty="0"/>
                  <a:t>라면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400" b="0" i="0" dirty="0" smtClean="0">
                        <a:latin typeface="Cambria Math" panose="02040503050406030204" pitchFamily="18" charset="0"/>
                      </a:rPr>
                      <m:t>= {</m:t>
                    </m:r>
                    <m:sSup>
                      <m:sSupPr>
                        <m:ctrlPr>
                          <a:rPr lang="en-US" sz="14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d>
                          <m:dPr>
                            <m:ctrlPr>
                              <a:rPr lang="en-US" sz="1400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sz="1400" b="0" i="1" dirty="0" smtClean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sz="14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1400" b="0" i="1" dirty="0" smtClean="0">
                            <a:latin typeface="Cambria Math" panose="02040503050406030204" pitchFamily="18" charset="0"/>
                          </a:rPr>
                          <m:t>(2)</m:t>
                        </m:r>
                      </m:sup>
                    </m:sSup>
                    <m:r>
                      <a:rPr lang="en-US" sz="1400" b="0" i="1" dirty="0" smtClean="0">
                        <a:latin typeface="Cambria Math" panose="02040503050406030204" pitchFamily="18" charset="0"/>
                      </a:rPr>
                      <m:t>, …, </m:t>
                    </m:r>
                    <m:sSup>
                      <m:sSupPr>
                        <m:ctrlPr>
                          <a:rPr lang="en-US" sz="14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1400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400" b="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1400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1400" b="0" i="1" dirty="0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KR" sz="1400" dirty="0"/>
                  <a:t>가 무엇이든</a:t>
                </a:r>
                <a:r>
                  <a:rPr lang="en-US" altLang="ko-KR" sz="1400" dirty="0"/>
                  <a:t>, </a:t>
                </a:r>
                <a:r>
                  <a:rPr lang="ko-KR" altLang="en-US" sz="1400" dirty="0"/>
                  <a:t>항상 </a:t>
                </a:r>
                <a:r>
                  <a:rPr lang="en-US" altLang="ko-KR" sz="1400" dirty="0"/>
                  <a:t>Hidden layer</a:t>
                </a:r>
                <a:r>
                  <a:rPr lang="ko-KR" altLang="en-US" sz="1400" dirty="0"/>
                  <a:t>의 모든 </a:t>
                </a:r>
                <a:r>
                  <a:rPr lang="en-US" altLang="ko-KR" sz="1400" dirty="0"/>
                  <a:t>unit</a:t>
                </a:r>
                <a:r>
                  <a:rPr lang="ko-KR" altLang="en-US" sz="1400" dirty="0"/>
                  <a:t>에서 </a:t>
                </a:r>
                <a14:m>
                  <m:oMath xmlns:m="http://schemas.openxmlformats.org/officeDocument/2006/math">
                    <m:r>
                      <a:rPr lang="en-US" altLang="ko-KR" sz="1400" i="1" dirty="0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ko-KR" sz="1400" i="1" dirty="0" smtClean="0">
                        <a:latin typeface="Cambria Math" panose="02040503050406030204" pitchFamily="18" charset="0"/>
                      </a:rPr>
                      <m:t> = </m:t>
                    </m:r>
                    <m:sSup>
                      <m:sSupPr>
                        <m:ctrlPr>
                          <a:rPr lang="en-US" altLang="ko-KR" sz="14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400" i="1" dirty="0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altLang="ko-KR" sz="1400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ko-KR" sz="1400" b="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sz="1400" b="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 sz="1400" b="0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ko-KR" sz="1400" b="0" i="1" dirty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KR" sz="1400" dirty="0"/>
                  <a:t>일 것임</a:t>
                </a:r>
                <a:r>
                  <a:rPr lang="en-US" altLang="ko-KR" sz="1400" dirty="0"/>
                  <a:t>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sz="1400" dirty="0" err="1"/>
                  <a:t>에</a:t>
                </a:r>
                <a:r>
                  <a:rPr lang="en-US" sz="1400" dirty="0"/>
                  <a:t> </a:t>
                </a:r>
                <a:r>
                  <a:rPr lang="en-US" sz="1400" dirty="0" err="1"/>
                  <a:t>따라</a:t>
                </a:r>
                <a:r>
                  <a:rPr lang="en-US" sz="1400" dirty="0"/>
                  <a:t>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1400" dirty="0" err="1"/>
                  <a:t>의</a:t>
                </a:r>
                <a:r>
                  <a:rPr lang="en-US" sz="1400" dirty="0"/>
                  <a:t> featur</a:t>
                </a:r>
                <a:r>
                  <a:rPr lang="en-US" altLang="ko-KR" sz="1400" dirty="0"/>
                  <a:t>e </a:t>
                </a:r>
                <a:r>
                  <a:rPr lang="ko-KR" altLang="en-US" sz="1400" dirty="0" err="1"/>
                  <a:t>를</a:t>
                </a:r>
                <a:r>
                  <a:rPr lang="ko-KR" altLang="en-US" sz="1400" dirty="0"/>
                  <a:t> 다른 시각으로 바라봐야 하는데</a:t>
                </a:r>
                <a:r>
                  <a:rPr lang="en-US" altLang="ko-KR" sz="1400" dirty="0"/>
                  <a:t>, </a:t>
                </a:r>
                <a:r>
                  <a:rPr lang="ko-KR" altLang="en-US" sz="1400" dirty="0"/>
                  <a:t>모두 같은 연산을 함</a:t>
                </a:r>
                <a:r>
                  <a:rPr lang="en-US" altLang="ko-KR" sz="1400" dirty="0"/>
                  <a:t>.</a:t>
                </a:r>
              </a:p>
              <a:p>
                <a:pPr lvl="1"/>
                <a:r>
                  <a:rPr lang="en-KR" sz="1400" dirty="0"/>
                  <a:t>모든 unit의 </a:t>
                </a:r>
                <a:r>
                  <a:rPr lang="en-US" altLang="ko-KR" sz="1400" dirty="0"/>
                  <a:t>output</a:t>
                </a:r>
                <a:r>
                  <a:rPr lang="ko-KR" altLang="en-US" sz="1400" dirty="0"/>
                  <a:t>이 동일하므로 </a:t>
                </a:r>
                <a:r>
                  <a:rPr lang="en-US" sz="1400" dirty="0" err="1"/>
                  <a:t>결과적으로</a:t>
                </a:r>
                <a:r>
                  <a:rPr lang="en-US" altLang="ko-KR" sz="1400" dirty="0"/>
                  <a:t> </a:t>
                </a:r>
                <a:r>
                  <a:rPr lang="en-US" sz="1400" dirty="0" err="1"/>
                  <a:t>학습이</a:t>
                </a:r>
                <a:r>
                  <a:rPr lang="en-US" sz="1400" dirty="0"/>
                  <a:t> </a:t>
                </a:r>
                <a:r>
                  <a:rPr lang="en-US" sz="1400" dirty="0" err="1"/>
                  <a:t>일어나지</a:t>
                </a:r>
                <a:r>
                  <a:rPr lang="en-US" sz="1400" dirty="0"/>
                  <a:t> </a:t>
                </a:r>
                <a:r>
                  <a:rPr lang="en-US" sz="1400" dirty="0" err="1"/>
                  <a:t>않음</a:t>
                </a:r>
                <a:r>
                  <a:rPr lang="en-US" altLang="ko-KR" sz="1400" dirty="0"/>
                  <a:t>.</a:t>
                </a:r>
              </a:p>
              <a:p>
                <a:endParaRPr lang="en-US" sz="1800" dirty="0"/>
              </a:p>
              <a:p>
                <a:r>
                  <a:rPr lang="en-US" sz="1800" dirty="0" err="1"/>
                  <a:t>이것을</a:t>
                </a:r>
                <a:r>
                  <a:rPr lang="en-US" sz="1800" dirty="0"/>
                  <a:t> </a:t>
                </a:r>
                <a:r>
                  <a:rPr lang="en-US" sz="1800" dirty="0" err="1"/>
                  <a:t>해결하기</a:t>
                </a:r>
                <a:r>
                  <a:rPr lang="en-US" sz="1800" dirty="0"/>
                  <a:t> </a:t>
                </a:r>
                <a:r>
                  <a:rPr lang="en-US" sz="1800" dirty="0" err="1"/>
                  <a:t>위해</a:t>
                </a:r>
                <a:r>
                  <a:rPr lang="en-US" altLang="ko-KR" sz="1800" dirty="0"/>
                  <a:t>, </a:t>
                </a:r>
                <a:r>
                  <a:rPr lang="ko-KR" altLang="en-US" sz="1800" dirty="0"/>
                  <a:t>최소한 </a:t>
                </a:r>
                <a14:m>
                  <m:oMath xmlns:m="http://schemas.openxmlformats.org/officeDocument/2006/math">
                    <m:r>
                      <a:rPr lang="en-US" altLang="ko-KR" sz="1800" i="1" dirty="0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ko-KR" altLang="en-US" sz="1800" dirty="0"/>
                  <a:t>만큼은 모두 </a:t>
                </a:r>
                <a:r>
                  <a:rPr lang="en-US" altLang="ko-KR" sz="1800" dirty="0"/>
                  <a:t>zero matrix</a:t>
                </a:r>
                <a:r>
                  <a:rPr lang="ko-KR" altLang="en-US" sz="1800" dirty="0"/>
                  <a:t>가 아닌 </a:t>
                </a:r>
                <a:r>
                  <a:rPr lang="en-US" altLang="ko-KR" sz="1800" dirty="0"/>
                  <a:t>random value</a:t>
                </a:r>
                <a:r>
                  <a:rPr lang="ko-KR" altLang="en-US" sz="1800" dirty="0"/>
                  <a:t>로 초기화 해야함</a:t>
                </a:r>
                <a:r>
                  <a:rPr lang="en-US" altLang="ko-KR" sz="1800" dirty="0"/>
                  <a:t>.</a:t>
                </a:r>
              </a:p>
              <a:p>
                <a:pPr lvl="1"/>
                <a:r>
                  <a:rPr lang="en-KR" sz="1400" dirty="0"/>
                  <a:t>이는 굳이 unit을 여러개 만드는 이유를 없앰</a:t>
                </a:r>
                <a:r>
                  <a:rPr lang="en-US" altLang="ko-KR" sz="1400" dirty="0"/>
                  <a:t>. </a:t>
                </a:r>
                <a:endParaRPr lang="en-KR" sz="1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FC1D26F-B5C7-8E4C-49F1-EFDA45FAFB8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483" t="-1453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D68B0A-6548-0801-1B29-DF68B984AD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CCFB25-AC4F-B742-A32A-DE87B199BA18}" type="datetime4">
              <a:rPr lang="en-US" smtClean="0"/>
              <a:t>July 7, 2023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D06F46-9314-12ED-6BE3-FDE3BECE37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Embedded AI LAB, INU</a:t>
            </a:r>
            <a:endParaRPr lang="en-K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F0D4A9-2F55-66F2-A24C-E51F46B8FB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B4FBF-4270-2A44-9417-398E7DADF7BB}" type="slidenum">
              <a:rPr lang="en-KR" smtClean="0"/>
              <a:t>12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2063158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E6A01-1FE0-2B0E-3E65-B69DCE0C2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1. Logistic Regression (week2)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B866A57-92FB-DB57-E450-5B0787B51F5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ko-KR" sz="2000" dirty="0">
                    <a:latin typeface="Cambria Math" panose="02040503050406030204" pitchFamily="18" charset="0"/>
                  </a:rPr>
                  <a:t>Define</a:t>
                </a:r>
                <a:r>
                  <a:rPr lang="ko-KR" altLang="en-US" sz="2000" dirty="0"/>
                  <a:t> </a:t>
                </a:r>
                <a:r>
                  <a:rPr lang="en-US" altLang="ko-KR" sz="2000" dirty="0">
                    <a:latin typeface="Cambria Math" panose="02040503050406030204" pitchFamily="18" charset="0"/>
                  </a:rPr>
                  <a:t>Parameters</a:t>
                </a:r>
                <a:endParaRPr lang="en-US" altLang="ko-KR" sz="2000" b="0" i="0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8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8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altLang="ko-KR" sz="1800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sz="1800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altLang="ko-KR" sz="1800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altLang="ko-KR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Sup>
                      <m:sSubSupPr>
                        <m:ctrlPr>
                          <a:rPr lang="en-US" altLang="ko-KR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1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b/>
                      <m:sup>
                        <m:sSub>
                          <m:sSubPr>
                            <m:ctrlPr>
                              <a:rPr lang="en-US" altLang="ko-KR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ko-KR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altLang="ko-KR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r>
                          <a:rPr lang="en-US" altLang="ko-KR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bSup>
                    <m:r>
                      <a:rPr lang="en-US" altLang="ko-KR" sz="1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ko-KR" altLang="en-US" sz="1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ko-KR" sz="1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altLang="ko-KR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Sup>
                      <m:sSubSupPr>
                        <m:ctrlPr>
                          <a:rPr lang="en-US" altLang="ko-KR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1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b/>
                      <m:sup>
                        <m:r>
                          <a:rPr lang="en-US" altLang="ko-KR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1∗</m:t>
                        </m:r>
                        <m:r>
                          <a:rPr lang="en-US" altLang="ko-KR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bSup>
                    <m:r>
                      <a:rPr lang="en-US" altLang="ko-KR" sz="1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ko-KR" altLang="en-US" sz="1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ko-KR" sz="1800" b="1" i="1" smtClean="0"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altLang="ko-KR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Sup>
                      <m:sSubSupPr>
                        <m:ctrlPr>
                          <a:rPr lang="en-US" altLang="ko-KR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1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b/>
                      <m:sup>
                        <m:sSub>
                          <m:sSubPr>
                            <m:ctrlPr>
                              <a:rPr lang="en-US" altLang="ko-KR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ko-KR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sup>
                    </m:sSubSup>
                    <m:r>
                      <a:rPr lang="en-US" altLang="ko-KR" sz="1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ko-KR" altLang="en-US" sz="1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ko-K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en-US" altLang="ko-KR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Sup>
                      <m:sSubSupPr>
                        <m:ctrlPr>
                          <a:rPr lang="en-US" altLang="ko-KR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1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b/>
                      <m:sup/>
                    </m:sSubSup>
                  </m:oMath>
                </a14:m>
                <a:endParaRPr lang="en-US" altLang="ko-KR" sz="1800" b="1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altLang="ko-KR" sz="18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18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p>
                        <m: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altLang="ko-KR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18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endChr m:val="|"/>
                        <m:ctrlP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ko-KR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18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ko-KR" sz="18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ko-KR" sz="1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ko-KR" sz="18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  <m:t>=1 </m:t>
                        </m:r>
                      </m:e>
                    </m:d>
                    <m:r>
                      <a:rPr lang="en-US" altLang="ko-KR" sz="1800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8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altLang="ko-KR" sz="1800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sz="1800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altLang="ko-KR" sz="1800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altLang="ko-KR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1800" b="1" i="1" dirty="0">
                    <a:latin typeface="Cambria Math" panose="02040503050406030204" pitchFamily="18" charset="0"/>
                  </a:rPr>
                  <a:t> </a:t>
                </a:r>
                <a:r>
                  <a:rPr lang="en-US" altLang="ko-KR" sz="1800" dirty="0">
                    <a:latin typeface="Cambria Math" panose="02040503050406030204" pitchFamily="18" charset="0"/>
                  </a:rPr>
                  <a:t>=</a:t>
                </a:r>
                <a:r>
                  <a:rPr lang="en-US" altLang="ko-KR" sz="1800" b="1" i="1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altLang="ko-KR" sz="1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ko-KR" sz="18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18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𝒘</m:t>
                            </m:r>
                          </m:e>
                          <m:sup>
                            <m:r>
                              <a:rPr lang="en-US" altLang="ko-KR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sSup>
                          <m:sSupPr>
                            <m:ctrlPr>
                              <a:rPr lang="en-US" altLang="ko-KR" sz="18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18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altLang="ko-KR" sz="18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ko-KR" sz="18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𝒊</m:t>
                            </m:r>
                            <m:r>
                              <a:rPr lang="en-US" altLang="ko-KR" sz="18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lang="en-US" altLang="ko-KR" sz="1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altLang="ko-KR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altLang="ko-KR" sz="1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ko-K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altLang="ko-K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ko-KR" sz="1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𝒛</m:t>
                        </m:r>
                      </m:e>
                      <m:sup>
                        <m:r>
                          <a:rPr lang="en-US" altLang="ko-KR" sz="1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sz="1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𝒊</m:t>
                        </m:r>
                        <m:r>
                          <a:rPr lang="en-US" altLang="ko-KR" sz="1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altLang="ko-K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)=</m:t>
                    </m:r>
                    <m:sSup>
                      <m:sSupPr>
                        <m:ctrlPr>
                          <a:rPr lang="en-US" altLang="ko-KR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altLang="ko-KR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altLang="ko-KR" sz="18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altLang="ko-KR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ko-KR" sz="18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1800" b="1" i="1" smtClean="0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  <m:sup>
                            <m:r>
                              <a:rPr lang="en-US" altLang="ko-KR" sz="1800" b="1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ko-KR" sz="1800" b="1" i="1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  <m:r>
                              <a:rPr lang="en-US" altLang="ko-KR" sz="1800" b="1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e>
                    </m:d>
                    <m:r>
                      <a:rPr lang="en-US" altLang="ko-K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altLang="ko-KR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ko-KR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altLang="ko-KR" sz="18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sz="1800" b="1" i="1" smtClean="0">
                                    <a:latin typeface="Cambria Math" panose="02040503050406030204" pitchFamily="18" charset="0"/>
                                  </a:rPr>
                                  <m:t>𝒛</m:t>
                                </m:r>
                              </m:e>
                              <m:sup>
                                <m:r>
                                  <a:rPr lang="en-US" altLang="ko-KR" sz="1800" b="1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ko-KR" sz="1800" b="1" i="1" smtClean="0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  <m:r>
                                  <a:rPr lang="en-US" altLang="ko-KR" sz="1800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</m:sup>
                        </m:sSup>
                      </m:den>
                    </m:f>
                  </m:oMath>
                </a14:m>
                <a:endParaRPr lang="en-US" altLang="ko-KR" sz="18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8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800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p>
                        <m:r>
                          <a:rPr lang="en-US" altLang="ko-KR" sz="1800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sz="1800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altLang="ko-KR" sz="1800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altLang="ko-KR" sz="18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sz="18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800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altLang="ko-KR" sz="18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8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altLang="ko-KR" sz="1800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sz="1800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altLang="ko-KR" sz="1800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altLang="ko-KR" sz="1800" b="1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 sz="1800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altLang="ko-KR" sz="1800" dirty="0">
                    <a:latin typeface="Cambria Math" panose="02040503050406030204" pitchFamily="18" charset="0"/>
                  </a:rPr>
                  <a:t> </a:t>
                </a:r>
              </a:p>
              <a:p>
                <a:pPr lvl="1"/>
                <a:endParaRPr lang="en-US" altLang="ko-KR" sz="2000" b="1" i="1" dirty="0">
                  <a:latin typeface="Cambria Math" panose="02040503050406030204" pitchFamily="18" charset="0"/>
                </a:endParaRPr>
              </a:p>
              <a:p>
                <a:r>
                  <a:rPr lang="en-US" altLang="ko-KR" sz="2000" dirty="0">
                    <a:latin typeface="Cambria Math" panose="02040503050406030204" pitchFamily="18" charset="0"/>
                  </a:rPr>
                  <a:t>Loss function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sz="1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𝓛</m:t>
                    </m:r>
                    <m:d>
                      <m:dPr>
                        <m:ctrlPr>
                          <a:rPr lang="en-US" altLang="ko-KR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ko-KR" sz="18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altLang="ko-KR" sz="180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sz="18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p>
                            <m:r>
                              <a:rPr lang="en-US" altLang="ko-KR" sz="18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ko-KR" sz="1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ko-KR" sz="18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ko-KR" sz="18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18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ko-KR" sz="18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ko-KR" sz="1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ko-KR" sz="18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e>
                    </m:d>
                    <m:r>
                      <a:rPr lang="en-US" altLang="ko-KR" sz="1800" b="0" i="1" smtClean="0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altLang="ko-KR" sz="1800" b="1" i="1" smtClean="0">
                        <a:latin typeface="Cambria Math" panose="02040503050406030204" pitchFamily="18" charset="0"/>
                      </a:rPr>
                      <m:t>[</m:t>
                    </m:r>
                    <m:sSup>
                      <m:sSupPr>
                        <m:ctrlPr>
                          <a:rPr lang="en-US" altLang="ko-KR" sz="1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altLang="ko-KR" sz="1800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m:rPr>
                        <m:sty m:val="p"/>
                      </m:rPr>
                      <a:rPr lang="en-US" altLang="ko-KR" sz="1800" b="0" i="0" smtClean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altLang="ko-KR" sz="1800" b="0" i="1" smtClean="0">
                        <a:latin typeface="Cambria Math" panose="02040503050406030204" pitchFamily="18" charset="0"/>
                      </a:rPr>
                      <m:t>⁡(</m:t>
                    </m:r>
                    <m:sSup>
                      <m:sSupPr>
                        <m:ctrlPr>
                          <a:rPr lang="en-US" altLang="ko-KR" sz="1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altLang="ko-KR" sz="18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18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p>
                        <m: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altLang="ko-KR" sz="1800" b="0" i="1" smtClean="0">
                        <a:latin typeface="Cambria Math" panose="02040503050406030204" pitchFamily="18" charset="0"/>
                      </a:rPr>
                      <m:t>)+</m:t>
                    </m:r>
                    <m:d>
                      <m:dPr>
                        <m:ctrlPr>
                          <a:rPr lang="en-US" altLang="ko-KR" sz="1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sSup>
                          <m:sSupPr>
                            <m:ctrlPr>
                              <a:rPr lang="en-US" altLang="ko-KR" sz="18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18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ko-KR" sz="18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ko-KR" sz="1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ko-KR" sz="18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e>
                    </m:d>
                    <m:func>
                      <m:funcPr>
                        <m:ctrlPr>
                          <a:rPr lang="en-US" altLang="ko-KR" sz="18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sz="1800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altLang="ko-KR" sz="18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800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p>
                              <m:sSupPr>
                                <m:ctrlPr>
                                  <a:rPr lang="en-US" altLang="ko-KR" sz="180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altLang="ko-KR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ko-KR" sz="18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altLang="ko-KR" sz="18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ko-KR" sz="18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ko-KR" sz="18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</m:e>
                        </m:d>
                      </m:e>
                    </m:func>
                  </m:oMath>
                </a14:m>
                <a:r>
                  <a:rPr lang="en-US" altLang="ko-KR" sz="1800" dirty="0">
                    <a:latin typeface="Cambria Math" panose="02040503050406030204" pitchFamily="18" charset="0"/>
                  </a:rPr>
                  <a:t>]</a:t>
                </a:r>
              </a:p>
              <a:p>
                <a:pPr lvl="1"/>
                <a:endParaRPr lang="en-US" altLang="ko-KR" sz="1800" dirty="0">
                  <a:latin typeface="Cambria Math" panose="02040503050406030204" pitchFamily="18" charset="0"/>
                </a:endParaRPr>
              </a:p>
              <a:p>
                <a:r>
                  <a:rPr lang="en-US" altLang="ko-KR" sz="2000" dirty="0">
                    <a:latin typeface="Cambria Math" panose="02040503050406030204" pitchFamily="18" charset="0"/>
                  </a:rPr>
                  <a:t>Cost function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sz="1800" b="1" i="1" smtClean="0">
                        <a:latin typeface="Cambria Math" panose="02040503050406030204" pitchFamily="18" charset="0"/>
                      </a:rPr>
                      <m:t>𝑱</m:t>
                    </m:r>
                    <m:d>
                      <m:dPr>
                        <m:ctrlP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800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  <m: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altLang="ko-KR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altLang="ko-KR" sz="18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r>
                          <a:rPr lang="en-US" altLang="ko-KR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</m:t>
                        </m:r>
                        <m:d>
                          <m:dPr>
                            <m:ctrlPr>
                              <a:rPr lang="en-US" altLang="ko-KR" sz="1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ko-KR" sz="180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altLang="ko-KR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ko-KR" sz="18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altLang="ko-KR" sz="18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ko-KR" sz="18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ko-KR" sz="18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  <m:r>
                              <a:rPr lang="en-US" altLang="ko-KR" sz="1800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p>
                              <m:sSupPr>
                                <m:ctrlPr>
                                  <a:rPr lang="en-US" altLang="ko-KR" sz="180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sz="18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altLang="ko-KR" sz="18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ko-KR" sz="18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ko-KR" sz="18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</m:e>
                        </m:d>
                      </m:e>
                    </m:nary>
                  </m:oMath>
                </a14:m>
                <a:endParaRPr lang="en-US" altLang="ko-KR" sz="18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B866A57-92FB-DB57-E450-5B0787B51F5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603" t="-1453" b="-6686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DF54DC-836D-53C2-935C-8270C3B3F1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CCFB25-AC4F-B742-A32A-DE87B199BA18}" type="datetime4">
              <a:rPr lang="en-US" smtClean="0"/>
              <a:t>July 7, 2023</a:t>
            </a:fld>
            <a:endParaRPr lang="en-K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59E88B-67DE-9688-DC44-07A356F736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Embedded AI LAB, INU</a:t>
            </a:r>
            <a:endParaRPr lang="en-K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D92578-4CE1-72B9-154D-90052753D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B4FBF-4270-2A44-9417-398E7DADF7BB}" type="slidenum">
              <a:rPr lang="en-KR" smtClean="0"/>
              <a:t>2</a:t>
            </a:fld>
            <a:endParaRPr lang="en-KR" dirty="0"/>
          </a:p>
        </p:txBody>
      </p:sp>
      <p:pic>
        <p:nvPicPr>
          <p:cNvPr id="1026" name="Picture 2" descr="Logistic Regression (Notation, Cost Function, Gradient Descent)">
            <a:extLst>
              <a:ext uri="{FF2B5EF4-FFF2-40B4-BE49-F238E27FC236}">
                <a16:creationId xmlns:a16="http://schemas.microsoft.com/office/drawing/2014/main" id="{648BFC70-0C7F-1541-87F0-9D82EC4EE6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6120" y="4201097"/>
            <a:ext cx="3227715" cy="197586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54402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E6A01-1FE0-2B0E-3E65-B69DCE0C2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1. Logistic Regression (week2)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B866A57-92FB-DB57-E450-5B0787B51F5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ln>
                <a:noFill/>
              </a:ln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altLang="ko-KR" sz="2000" dirty="0">
                    <a:latin typeface="Cambria Math" panose="02040503050406030204" pitchFamily="18" charset="0"/>
                  </a:rPr>
                  <a:t>Logistic regression (</a:t>
                </a:r>
                <a:r>
                  <a:rPr lang="ko-KR" altLang="en-US" sz="2000" dirty="0">
                    <a:latin typeface="Cambria Math" panose="02040503050406030204" pitchFamily="18" charset="0"/>
                  </a:rPr>
                  <a:t>우측</a:t>
                </a:r>
                <a:r>
                  <a:rPr lang="en-US" altLang="ko-KR" sz="2000" dirty="0">
                    <a:latin typeface="Cambria Math" panose="02040503050406030204" pitchFamily="18" charset="0"/>
                  </a:rPr>
                  <a:t> example)</a:t>
                </a:r>
                <a:endParaRPr lang="en-US" altLang="ko-KR" sz="1200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altLang="ko-KR" sz="18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18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p>
                        <m: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altLang="ko-KR" sz="18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altLang="ko-KR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altLang="ko-KR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endParaRPr lang="en-US" altLang="ko-KR" sz="1800" b="0" i="0" dirty="0">
                  <a:latin typeface="Cambria Math" panose="02040503050406030204" pitchFamily="18" charset="0"/>
                </a:endParaRPr>
              </a:p>
              <a:p>
                <a:pPr lvl="1"/>
                <a:endParaRPr lang="en-US" altLang="ko-KR" sz="1800" b="0" i="0" dirty="0">
                  <a:latin typeface="Cambria Math" panose="02040503050406030204" pitchFamily="18" charset="0"/>
                </a:endParaRPr>
              </a:p>
              <a:p>
                <a:pPr lvl="1"/>
                <a:endParaRPr lang="en-US" altLang="ko-KR" sz="1800" b="0" i="0" dirty="0">
                  <a:latin typeface="Cambria Math" panose="02040503050406030204" pitchFamily="18" charset="0"/>
                </a:endParaRPr>
              </a:p>
              <a:p>
                <a:pPr lvl="1"/>
                <a:endParaRPr lang="en-US" altLang="ko-KR" sz="1800" b="0" i="0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sz="1800" b="0" i="0" smtClean="0">
                        <a:latin typeface="Cambria Math" panose="02040503050406030204" pitchFamily="18" charset="0"/>
                      </a:rPr>
                      <m:t>“</m:t>
                    </m:r>
                    <m:r>
                      <m:rPr>
                        <m:sty m:val="p"/>
                      </m:rPr>
                      <a:rPr lang="en-US" altLang="ko-KR" sz="1800" b="0" i="0" smtClean="0">
                        <a:latin typeface="Cambria Math" panose="02040503050406030204" pitchFamily="18" charset="0"/>
                      </a:rPr>
                      <m:t>da</m:t>
                    </m:r>
                    <m:r>
                      <a:rPr lang="en-US" altLang="ko-KR" sz="1800" b="0" i="0" smtClean="0">
                        <a:latin typeface="Cambria Math" panose="02040503050406030204" pitchFamily="18" charset="0"/>
                      </a:rPr>
                      <m:t>”</m:t>
                    </m:r>
                    <m:r>
                      <a:rPr lang="en-US" altLang="ko-KR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ko-KR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</m:t>
                        </m:r>
                      </m:num>
                      <m:den>
                        <m: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  <m:t>𝑑𝑎</m:t>
                        </m:r>
                      </m:den>
                    </m:f>
                    <m:r>
                      <a:rPr lang="en-US" altLang="ko-KR" sz="1800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altLang="ko-KR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ko-KR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18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ko-KR" sz="18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ko-KR" sz="1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ko-KR" sz="18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altLang="ko-KR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18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altLang="ko-KR" sz="18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ko-KR" sz="1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ko-KR" sz="18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den>
                    </m:f>
                    <m:r>
                      <a:rPr lang="en-US" altLang="ko-KR" sz="18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ko-KR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sSup>
                          <m:sSupPr>
                            <m:ctrlPr>
                              <a:rPr lang="en-US" altLang="ko-KR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18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ko-KR" sz="18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ko-KR" sz="1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ko-KR" sz="18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num>
                      <m:den>
                        <m: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sSup>
                          <m:sSupPr>
                            <m:ctrlPr>
                              <a:rPr lang="en-US" altLang="ko-KR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18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altLang="ko-KR" sz="18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ko-KR" sz="1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ko-KR" sz="18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den>
                    </m:f>
                  </m:oMath>
                </a14:m>
                <a:endParaRPr lang="en-US" altLang="ko-KR" sz="1800" i="1" dirty="0"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:endParaRPr lang="en-US" altLang="ko-KR" sz="1800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sz="1800" b="0" i="0" smtClean="0">
                        <a:latin typeface="Cambria Math" panose="02040503050406030204" pitchFamily="18" charset="0"/>
                      </a:rPr>
                      <m:t>“</m:t>
                    </m:r>
                    <m:r>
                      <m:rPr>
                        <m:sty m:val="p"/>
                      </m:rPr>
                      <a:rPr lang="en-US" altLang="ko-KR" sz="1800" b="0" i="0" smtClean="0">
                        <a:latin typeface="Cambria Math" panose="02040503050406030204" pitchFamily="18" charset="0"/>
                      </a:rPr>
                      <m:t>dz</m:t>
                    </m:r>
                    <m:r>
                      <a:rPr lang="en-US" altLang="ko-KR" sz="1800" b="0" i="0" smtClean="0">
                        <a:latin typeface="Cambria Math" panose="02040503050406030204" pitchFamily="18" charset="0"/>
                      </a:rPr>
                      <m:t>”</m:t>
                    </m:r>
                    <m:r>
                      <a:rPr lang="en-US" altLang="ko-KR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sz="180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800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ko-KR" sz="1800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</m:t>
                        </m:r>
                      </m:num>
                      <m:den>
                        <m:r>
                          <a:rPr lang="en-US" altLang="ko-KR" sz="1800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𝑑𝑧</m:t>
                        </m:r>
                      </m:den>
                    </m:f>
                    <m:r>
                      <a:rPr lang="en-US" altLang="ko-KR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sz="18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ko-KR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</m:t>
                        </m:r>
                      </m:num>
                      <m:den>
                        <m:r>
                          <a:rPr lang="en-US" altLang="ko-KR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𝑑𝑎</m:t>
                        </m:r>
                      </m:den>
                    </m:f>
                    <m:r>
                      <a:rPr lang="en-US" altLang="ko-KR" sz="1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∗</m:t>
                    </m:r>
                    <m:f>
                      <m:fPr>
                        <m:ctrlPr>
                          <a:rPr lang="en-US" altLang="ko-KR" sz="18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𝑑𝑎</m:t>
                        </m:r>
                      </m:num>
                      <m:den>
                        <m:r>
                          <a:rPr lang="en-US" altLang="ko-KR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𝑑𝑧</m:t>
                        </m:r>
                      </m:den>
                    </m:f>
                    <m:r>
                      <a:rPr lang="en-US" altLang="ko-KR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1800" b="1" i="1" smtClean="0"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US" altLang="ko-KR" sz="18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ko-KR" sz="1800" b="1" i="1" smtClean="0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endParaRPr lang="en-US" altLang="ko-KR" sz="1800" b="1" i="1" dirty="0">
                  <a:latin typeface="Cambria Math" panose="02040503050406030204" pitchFamily="18" charset="0"/>
                </a:endParaRPr>
              </a:p>
              <a:p>
                <a:pPr lvl="1"/>
                <a:endParaRPr lang="en-US" altLang="ko-KR" sz="1800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sz="1800" b="0" i="0" smtClean="0">
                        <a:latin typeface="Cambria Math" panose="02040503050406030204" pitchFamily="18" charset="0"/>
                      </a:rPr>
                      <m:t>“</m:t>
                    </m:r>
                    <m:r>
                      <m:rPr>
                        <m:sty m:val="p"/>
                      </m:rPr>
                      <a:rPr lang="en-US" altLang="ko-KR" sz="1800" b="0" i="0" smtClean="0">
                        <a:latin typeface="Cambria Math" panose="02040503050406030204" pitchFamily="18" charset="0"/>
                      </a:rPr>
                      <m:t>d</m:t>
                    </m:r>
                    <m:sSub>
                      <m:sSubPr>
                        <m:ctrlPr>
                          <a:rPr lang="en-US" altLang="ko-KR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800" b="0" i="0" smtClean="0"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a:rPr lang="en-US" altLang="ko-KR" sz="1800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sz="1800" b="0" i="0" smtClean="0">
                        <a:latin typeface="Cambria Math" panose="02040503050406030204" pitchFamily="18" charset="0"/>
                      </a:rPr>
                      <m:t>”</m:t>
                    </m:r>
                    <m:r>
                      <a:rPr lang="en-US" altLang="ko-KR" sz="18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ko-KR" sz="18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ko-KR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</m:t>
                        </m:r>
                      </m:num>
                      <m:den>
                        <m: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altLang="ko-KR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8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altLang="ko-KR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sz="18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ko-KR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</m:t>
                        </m:r>
                      </m:num>
                      <m:den>
                        <m:r>
                          <a:rPr lang="en-US" altLang="ko-KR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𝑑𝑎</m:t>
                        </m:r>
                      </m:den>
                    </m:f>
                    <m:r>
                      <a:rPr lang="en-US" altLang="ko-KR" sz="1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∗</m:t>
                    </m:r>
                    <m:f>
                      <m:fPr>
                        <m:ctrlPr>
                          <a:rPr lang="en-US" altLang="ko-KR" sz="18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𝑑𝑎</m:t>
                        </m:r>
                      </m:num>
                      <m:den>
                        <m:r>
                          <a:rPr lang="en-US" altLang="ko-KR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𝑑𝑧</m:t>
                        </m:r>
                      </m:den>
                    </m:f>
                    <m:r>
                      <a:rPr lang="en-US" altLang="ko-KR" sz="1800" b="0" i="1" smtClean="0">
                        <a:latin typeface="Cambria Math" panose="02040503050406030204" pitchFamily="18" charset="0"/>
                      </a:rPr>
                      <m:t>∗</m:t>
                    </m:r>
                    <m:f>
                      <m:fPr>
                        <m:ctrlPr>
                          <a:rPr lang="en-US" altLang="ko-KR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  <m:t>𝑑𝑧</m:t>
                        </m:r>
                      </m:num>
                      <m:den>
                        <m: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altLang="ko-KR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8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altLang="ko-KR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sz="180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800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ko-KR" sz="1800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</m:t>
                        </m:r>
                      </m:num>
                      <m:den>
                        <m:r>
                          <a:rPr lang="en-US" altLang="ko-KR" sz="1800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𝑑𝑧</m:t>
                        </m:r>
                      </m:den>
                    </m:f>
                    <m:r>
                      <a:rPr lang="en-US" altLang="ko-KR" sz="1800" b="0" i="1" smtClean="0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altLang="ko-KR" sz="1800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80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altLang="ko-KR" sz="1800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sz="1800" b="0" i="0" smtClean="0">
                        <a:latin typeface="Cambria Math" panose="02040503050406030204" pitchFamily="18" charset="0"/>
                      </a:rPr>
                      <m:t>“</m:t>
                    </m:r>
                    <m:r>
                      <m:rPr>
                        <m:sty m:val="p"/>
                      </m:rPr>
                      <a:rPr lang="en-US" altLang="ko-KR" sz="1800" b="0" i="0" smtClean="0">
                        <a:latin typeface="Cambria Math" panose="02040503050406030204" pitchFamily="18" charset="0"/>
                      </a:rPr>
                      <m:t>d</m:t>
                    </m:r>
                    <m:sSub>
                      <m:sSubPr>
                        <m:ctrlPr>
                          <a:rPr lang="en-US" altLang="ko-KR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800" b="0" i="0" smtClean="0"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a:rPr lang="en-US" altLang="ko-KR" sz="1800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sz="1800" b="0" i="0" smtClean="0">
                        <a:latin typeface="Cambria Math" panose="02040503050406030204" pitchFamily="18" charset="0"/>
                      </a:rPr>
                      <m:t>”</m:t>
                    </m:r>
                    <m:r>
                      <a:rPr lang="en-US" altLang="ko-KR" sz="18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ko-KR" sz="18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ko-KR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</m:t>
                        </m:r>
                      </m:num>
                      <m:den>
                        <m: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altLang="ko-KR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8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altLang="ko-KR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sz="18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ko-KR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</m:t>
                        </m:r>
                      </m:num>
                      <m:den>
                        <m:r>
                          <a:rPr lang="en-US" altLang="ko-KR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𝑑𝑎</m:t>
                        </m:r>
                      </m:den>
                    </m:f>
                    <m:r>
                      <a:rPr lang="en-US" altLang="ko-KR" sz="1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∗</m:t>
                    </m:r>
                    <m:f>
                      <m:fPr>
                        <m:ctrlPr>
                          <a:rPr lang="en-US" altLang="ko-KR" sz="18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𝑑𝑎</m:t>
                        </m:r>
                      </m:num>
                      <m:den>
                        <m:r>
                          <a:rPr lang="en-US" altLang="ko-KR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𝑑𝑧</m:t>
                        </m:r>
                      </m:den>
                    </m:f>
                    <m:r>
                      <a:rPr lang="en-US" altLang="ko-KR" sz="1800" b="0" i="1" smtClean="0">
                        <a:latin typeface="Cambria Math" panose="02040503050406030204" pitchFamily="18" charset="0"/>
                      </a:rPr>
                      <m:t>∗</m:t>
                    </m:r>
                    <m:f>
                      <m:fPr>
                        <m:ctrlPr>
                          <a:rPr lang="en-US" altLang="ko-KR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  <m:t>𝑑𝑧</m:t>
                        </m:r>
                      </m:num>
                      <m:den>
                        <m: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altLang="ko-KR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8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altLang="ko-KR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sz="180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800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ko-KR" sz="1800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</m:t>
                        </m:r>
                      </m:num>
                      <m:den>
                        <m:r>
                          <a:rPr lang="en-US" altLang="ko-KR" sz="1800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𝑑𝑧</m:t>
                        </m:r>
                      </m:den>
                    </m:f>
                    <m:r>
                      <a:rPr lang="en-US" altLang="ko-KR" sz="1800" b="0" i="1" smtClean="0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altLang="ko-KR" sz="1800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altLang="ko-KR" sz="1800" dirty="0"/>
              </a:p>
              <a:p>
                <a:pPr lvl="1"/>
                <a:endParaRPr lang="en-US" altLang="ko-KR" sz="1800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sz="1800" b="0" i="0" smtClean="0">
                        <a:latin typeface="Cambria Math" panose="02040503050406030204" pitchFamily="18" charset="0"/>
                      </a:rPr>
                      <m:t>“</m:t>
                    </m:r>
                    <m:r>
                      <m:rPr>
                        <m:sty m:val="p"/>
                      </m:rPr>
                      <a:rPr lang="en-US" altLang="ko-KR" sz="1800" b="0" i="0" smtClean="0">
                        <a:latin typeface="Cambria Math" panose="02040503050406030204" pitchFamily="18" charset="0"/>
                      </a:rPr>
                      <m:t>db</m:t>
                    </m:r>
                    <m:r>
                      <a:rPr lang="en-US" altLang="ko-KR" sz="1800" b="0" i="0" smtClean="0">
                        <a:latin typeface="Cambria Math" panose="02040503050406030204" pitchFamily="18" charset="0"/>
                      </a:rPr>
                      <m:t>”</m:t>
                    </m:r>
                    <m:r>
                      <a:rPr lang="en-US" altLang="ko-KR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ko-KR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</m:t>
                        </m:r>
                      </m:num>
                      <m:den>
                        <m: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  <m:t>𝑑𝑏</m:t>
                        </m:r>
                      </m:den>
                    </m:f>
                    <m:r>
                      <a:rPr lang="en-US" altLang="ko-KR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sz="18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ko-KR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</m:t>
                        </m:r>
                      </m:num>
                      <m:den>
                        <m:r>
                          <a:rPr lang="en-US" altLang="ko-KR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𝑑𝑎</m:t>
                        </m:r>
                      </m:den>
                    </m:f>
                    <m:r>
                      <a:rPr lang="en-US" altLang="ko-KR" sz="1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∗</m:t>
                    </m:r>
                    <m:f>
                      <m:fPr>
                        <m:ctrlPr>
                          <a:rPr lang="en-US" altLang="ko-KR" sz="18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𝑑𝑎</m:t>
                        </m:r>
                      </m:num>
                      <m:den>
                        <m:r>
                          <a:rPr lang="en-US" altLang="ko-KR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𝑑𝑧</m:t>
                        </m:r>
                      </m:den>
                    </m:f>
                    <m:r>
                      <a:rPr lang="en-US" altLang="ko-KR" sz="1800" b="0" i="1" smtClean="0">
                        <a:latin typeface="Cambria Math" panose="02040503050406030204" pitchFamily="18" charset="0"/>
                      </a:rPr>
                      <m:t>∗</m:t>
                    </m:r>
                    <m:f>
                      <m:fPr>
                        <m:ctrlPr>
                          <a:rPr lang="en-US" altLang="ko-KR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  <m:t>𝑑𝑧</m:t>
                        </m:r>
                      </m:num>
                      <m:den>
                        <m: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  <m:t>𝑑𝑏</m:t>
                        </m:r>
                      </m:den>
                    </m:f>
                    <m:r>
                      <a:rPr lang="en-US" altLang="ko-KR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sz="180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800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ko-KR" sz="1800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</m:t>
                        </m:r>
                      </m:num>
                      <m:den>
                        <m:r>
                          <a:rPr lang="en-US" altLang="ko-KR" sz="1800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𝑑𝑧</m:t>
                        </m:r>
                      </m:den>
                    </m:f>
                    <m:r>
                      <a:rPr lang="en-US" altLang="ko-KR" sz="1800" b="0" i="1" smtClean="0">
                        <a:latin typeface="Cambria Math" panose="02040503050406030204" pitchFamily="18" charset="0"/>
                      </a:rPr>
                      <m:t>∗1=</m:t>
                    </m:r>
                    <m:r>
                      <a:rPr lang="en-US" altLang="ko-KR" sz="1800" b="0" i="0" smtClean="0">
                        <a:latin typeface="Cambria Math" panose="02040503050406030204" pitchFamily="18" charset="0"/>
                      </a:rPr>
                      <m:t>“</m:t>
                    </m:r>
                    <m:r>
                      <m:rPr>
                        <m:sty m:val="p"/>
                      </m:rPr>
                      <a:rPr lang="en-US" altLang="ko-KR" sz="1800" b="0" i="0" smtClean="0">
                        <a:latin typeface="Cambria Math" panose="02040503050406030204" pitchFamily="18" charset="0"/>
                      </a:rPr>
                      <m:t>dz</m:t>
                    </m:r>
                    <m:r>
                      <a:rPr lang="en-US" altLang="ko-KR" sz="1800" b="0" i="0" smtClean="0">
                        <a:latin typeface="Cambria Math" panose="02040503050406030204" pitchFamily="18" charset="0"/>
                      </a:rPr>
                      <m:t>”</m:t>
                    </m:r>
                  </m:oMath>
                </a14:m>
                <a:endParaRPr lang="en-US" altLang="ko-KR" sz="1800" dirty="0"/>
              </a:p>
              <a:p>
                <a:endParaRPr lang="en-KR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B866A57-92FB-DB57-E450-5B0787B51F5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483" t="-203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DF54DC-836D-53C2-935C-8270C3B3F1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CCFB25-AC4F-B742-A32A-DE87B199BA18}" type="datetime4">
              <a:rPr lang="en-US" smtClean="0"/>
              <a:t>July 7, 2023</a:t>
            </a:fld>
            <a:endParaRPr lang="en-K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59E88B-67DE-9688-DC44-07A356F736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Embedded AI LAB, INU</a:t>
            </a:r>
            <a:endParaRPr lang="en-K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D92578-4CE1-72B9-154D-90052753D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B4FBF-4270-2A44-9417-398E7DADF7BB}" type="slidenum">
              <a:rPr lang="en-KR" smtClean="0"/>
              <a:t>3</a:t>
            </a:fld>
            <a:endParaRPr lang="en-K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3C58043-12CC-AF64-DCE1-57F8D10FE15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68" t="11238" r="2966" b="12396"/>
          <a:stretch/>
        </p:blipFill>
        <p:spPr>
          <a:xfrm>
            <a:off x="5298614" y="1811159"/>
            <a:ext cx="6055186" cy="191317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ACEE35C-1DCD-4CA7-6E73-83F3FCFC65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0" y="4724400"/>
            <a:ext cx="2209800" cy="1587500"/>
          </a:xfrm>
          <a:prstGeom prst="rect">
            <a:avLst/>
          </a:prstGeom>
          <a:ln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0786450-F0B5-A5E8-B1C9-DA5E35D18364}"/>
                  </a:ext>
                </a:extLst>
              </p:cNvPr>
              <p:cNvSpPr txBox="1"/>
              <p:nvPr/>
            </p:nvSpPr>
            <p:spPr>
              <a:xfrm>
                <a:off x="5798625" y="4111487"/>
                <a:ext cx="5555175" cy="52322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dirty="0"/>
                  <a:t>계산 후</a:t>
                </a:r>
                <a:r>
                  <a:rPr lang="en-US" altLang="ko-KR" sz="1400" dirty="0"/>
                  <a:t>,</a:t>
                </a:r>
                <a:r>
                  <a:rPr lang="ko-KR" altLang="en-US" sz="1400" dirty="0"/>
                  <a:t> </a:t>
                </a:r>
                <a14:m>
                  <m:oMath xmlns:m="http://schemas.openxmlformats.org/officeDocument/2006/math">
                    <m:r>
                      <a:rPr lang="en-US" altLang="ko-KR" sz="1400" i="1" dirty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altLang="ko-KR" sz="1400" dirty="0"/>
                  <a:t> (Learning</a:t>
                </a:r>
                <a:r>
                  <a:rPr lang="ko-KR" altLang="en-US" sz="1400" dirty="0"/>
                  <a:t> </a:t>
                </a:r>
                <a:r>
                  <a:rPr lang="en-US" altLang="ko-KR" sz="1400" dirty="0"/>
                  <a:t>rate)</a:t>
                </a:r>
                <a:r>
                  <a:rPr lang="ko-KR" altLang="en-US" sz="1400" dirty="0"/>
                  <a:t> </a:t>
                </a:r>
                <a:r>
                  <a:rPr lang="en-US" altLang="ko-KR" sz="1400" dirty="0"/>
                  <a:t>time </a:t>
                </a:r>
                <a:r>
                  <a:rPr lang="ko-KR" altLang="en-US" sz="1400" dirty="0"/>
                  <a:t>만큼을 각각 뺄셈함</a:t>
                </a:r>
                <a:r>
                  <a:rPr lang="en-US" altLang="ko-KR" sz="1400" dirty="0"/>
                  <a:t>.</a:t>
                </a:r>
              </a:p>
              <a:p>
                <a:r>
                  <a:rPr lang="en-US" sz="1400" dirty="0"/>
                  <a:t>→ </a:t>
                </a:r>
                <a:r>
                  <a:rPr lang="ko-KR" altLang="en-US" sz="1400" dirty="0"/>
                  <a:t>새로운 </a:t>
                </a:r>
                <a14:m>
                  <m:oMath xmlns:m="http://schemas.openxmlformats.org/officeDocument/2006/math">
                    <m:r>
                      <a:rPr lang="en-US" altLang="ko-KR" sz="14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1400" b="1" i="1" dirty="0" smtClean="0"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altLang="ko-KR" sz="140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sz="1400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ko-KR" sz="14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sz="1400" dirty="0"/>
                  <a:t>에서 다시 </a:t>
                </a:r>
                <a14:m>
                  <m:oMath xmlns:m="http://schemas.openxmlformats.org/officeDocument/2006/math">
                    <m:r>
                      <a:rPr lang="en-US" altLang="ko-KR" sz="1400" b="1" i="1" smtClean="0">
                        <a:latin typeface="Cambria Math" panose="02040503050406030204" pitchFamily="18" charset="0"/>
                      </a:rPr>
                      <m:t>𝑱</m:t>
                    </m:r>
                    <m:d>
                      <m:dPr>
                        <m:ctrlP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400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</m:oMath>
                </a14:m>
                <a:r>
                  <a:rPr lang="ko-KR" altLang="en-US" sz="1400" dirty="0"/>
                  <a:t>를 계산하면</a:t>
                </a:r>
                <a:r>
                  <a:rPr lang="en-US" altLang="ko-KR" sz="1400" dirty="0"/>
                  <a:t>,</a:t>
                </a:r>
                <a:r>
                  <a:rPr lang="ko-KR" altLang="en-US" sz="1400" dirty="0"/>
                  <a:t> 직전보다 작은 값일 것</a:t>
                </a:r>
                <a:r>
                  <a:rPr lang="en-US" altLang="ko-KR" sz="1400" dirty="0"/>
                  <a:t>.</a:t>
                </a:r>
                <a:endParaRPr lang="en-KR" sz="1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0786450-F0B5-A5E8-B1C9-DA5E35D183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8625" y="4111487"/>
                <a:ext cx="5555175" cy="523220"/>
              </a:xfrm>
              <a:prstGeom prst="rect">
                <a:avLst/>
              </a:prstGeom>
              <a:blipFill>
                <a:blip r:embed="rId6"/>
                <a:stretch>
                  <a:fillRect l="-228" t="-2326" b="-11628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1EF655B-5B33-C03F-A844-C8AF297AEC7F}"/>
                  </a:ext>
                </a:extLst>
              </p:cNvPr>
              <p:cNvSpPr txBox="1"/>
              <p:nvPr/>
            </p:nvSpPr>
            <p:spPr>
              <a:xfrm>
                <a:off x="1842257" y="2521138"/>
                <a:ext cx="1410579" cy="49321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/>
                  <a:t>“dvar”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ko-KR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</m:t>
                        </m:r>
                      </m:num>
                      <m:den>
                        <m: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m:rPr>
                            <m:nor/>
                          </m:rPr>
                          <a:rPr lang="en-US" altLang="ko-KR" b="0" i="0" dirty="0" smtClean="0"/>
                          <m:t>var</m:t>
                        </m:r>
                      </m:den>
                    </m:f>
                  </m:oMath>
                </a14:m>
                <a:endParaRPr lang="en-KR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1EF655B-5B33-C03F-A844-C8AF297AEC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2257" y="2521138"/>
                <a:ext cx="1410579" cy="493212"/>
              </a:xfrm>
              <a:prstGeom prst="rect">
                <a:avLst/>
              </a:prstGeom>
              <a:blipFill>
                <a:blip r:embed="rId7"/>
                <a:stretch>
                  <a:fillRect l="-2655" b="-750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2" descr="Logistic Regression (Notation, Cost Function, Gradient Descent)">
            <a:extLst>
              <a:ext uri="{FF2B5EF4-FFF2-40B4-BE49-F238E27FC236}">
                <a16:creationId xmlns:a16="http://schemas.microsoft.com/office/drawing/2014/main" id="{1CDBA4A5-BE8B-55F4-884F-5845196254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8625" y="4738429"/>
            <a:ext cx="2533525" cy="155091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77244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673CE-1BDD-96AB-9942-7DBFF23D9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2.1. Neural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E9C1D7-8887-3274-4E89-3950BFC480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904839" cy="4351338"/>
          </a:xfrm>
        </p:spPr>
        <p:txBody>
          <a:bodyPr>
            <a:normAutofit/>
          </a:bodyPr>
          <a:lstStyle/>
          <a:p>
            <a:r>
              <a:rPr lang="en-KR" sz="1900" dirty="0"/>
              <a:t>Neural Network는 Perceptron 여러 개를 집적해 만든 계산식임</a:t>
            </a:r>
            <a:r>
              <a:rPr lang="en-US" altLang="ko-KR" sz="1900" dirty="0"/>
              <a:t>.</a:t>
            </a:r>
          </a:p>
          <a:p>
            <a:pPr lvl="1"/>
            <a:r>
              <a:rPr lang="en-US" altLang="ko-KR" sz="1500" dirty="0"/>
              <a:t>Logistic regression</a:t>
            </a:r>
            <a:r>
              <a:rPr lang="ko-KR" altLang="en-US" sz="1500" dirty="0"/>
              <a:t>을 여러 번 함</a:t>
            </a:r>
            <a:r>
              <a:rPr lang="en-US" altLang="ko-KR" sz="1500" dirty="0"/>
              <a:t>.</a:t>
            </a:r>
          </a:p>
          <a:p>
            <a:pPr lvl="1"/>
            <a:r>
              <a:rPr lang="ko-KR" altLang="en-US" sz="1500" dirty="0" err="1"/>
              <a:t>우하단의</a:t>
            </a:r>
            <a:r>
              <a:rPr lang="ko-KR" altLang="en-US" sz="1500" dirty="0"/>
              <a:t> 그림은 </a:t>
            </a:r>
            <a:r>
              <a:rPr lang="en-US" altLang="ko-KR" sz="1500" dirty="0"/>
              <a:t>3</a:t>
            </a:r>
            <a:r>
              <a:rPr lang="ko-KR" altLang="en-US" sz="1500" dirty="0"/>
              <a:t>개가 모여 구성됨</a:t>
            </a:r>
            <a:r>
              <a:rPr lang="en-US" altLang="ko-KR" sz="1500" dirty="0"/>
              <a:t>.</a:t>
            </a:r>
          </a:p>
          <a:p>
            <a:pPr lvl="1"/>
            <a:endParaRPr lang="en-US" altLang="ko-KR" sz="1500" dirty="0"/>
          </a:p>
          <a:p>
            <a:r>
              <a:rPr lang="en-US" altLang="ko-KR" sz="1900" dirty="0"/>
              <a:t>1</a:t>
            </a:r>
            <a:r>
              <a:rPr lang="ko-KR" altLang="en-US" sz="1900" dirty="0"/>
              <a:t>회의 계산 </a:t>
            </a:r>
            <a:r>
              <a:rPr lang="en-US" altLang="ko-KR" sz="1900" dirty="0"/>
              <a:t>output</a:t>
            </a:r>
            <a:r>
              <a:rPr lang="ko-KR" altLang="en-US" sz="1900" dirty="0"/>
              <a:t>을 최종 </a:t>
            </a:r>
            <a:r>
              <a:rPr lang="en-US" altLang="ko-KR" sz="1900" dirty="0"/>
              <a:t>output </a:t>
            </a:r>
            <a:r>
              <a:rPr lang="ko-KR" altLang="en-US" sz="1900" dirty="0" err="1"/>
              <a:t>으로</a:t>
            </a:r>
            <a:r>
              <a:rPr lang="ko-KR" altLang="en-US" sz="1900" dirty="0"/>
              <a:t> 삼지 않고</a:t>
            </a:r>
            <a:r>
              <a:rPr lang="en-US" altLang="ko-KR" sz="1900" dirty="0"/>
              <a:t>, </a:t>
            </a:r>
            <a:r>
              <a:rPr lang="ko-KR" altLang="en-US" sz="1900" dirty="0"/>
              <a:t>계층적으로 수 회 더 연산함</a:t>
            </a:r>
            <a:r>
              <a:rPr lang="en-US" altLang="ko-KR" sz="1900" dirty="0"/>
              <a:t>.</a:t>
            </a:r>
          </a:p>
          <a:p>
            <a:pPr lvl="1"/>
            <a:r>
              <a:rPr lang="ko-KR" altLang="en-US" sz="1500" dirty="0"/>
              <a:t>어떤 </a:t>
            </a:r>
            <a:r>
              <a:rPr lang="en-US" altLang="ko-KR" sz="1500" dirty="0"/>
              <a:t>Perceptron</a:t>
            </a:r>
            <a:r>
              <a:rPr lang="ko-KR" altLang="en-US" sz="1500" dirty="0"/>
              <a:t>의 </a:t>
            </a:r>
            <a:r>
              <a:rPr lang="en-US" altLang="ko-KR" sz="1500" dirty="0"/>
              <a:t>output</a:t>
            </a:r>
            <a:r>
              <a:rPr lang="ko-KR" altLang="en-US" sz="1500" dirty="0"/>
              <a:t>은 다음 </a:t>
            </a:r>
            <a:r>
              <a:rPr lang="en-US" altLang="ko-KR" sz="1500" dirty="0"/>
              <a:t>perceptron</a:t>
            </a:r>
            <a:r>
              <a:rPr lang="ko-KR" altLang="en-US" sz="1500" dirty="0"/>
              <a:t>의 </a:t>
            </a:r>
            <a:r>
              <a:rPr lang="en-US" altLang="ko-KR" sz="1500" dirty="0"/>
              <a:t>input</a:t>
            </a:r>
            <a:r>
              <a:rPr lang="ko-KR" altLang="en-US" sz="1500" dirty="0"/>
              <a:t>이 됨</a:t>
            </a:r>
            <a:r>
              <a:rPr lang="en-US" altLang="ko-KR" sz="1500" dirty="0"/>
              <a:t>.</a:t>
            </a:r>
          </a:p>
          <a:p>
            <a:pPr lvl="1"/>
            <a:endParaRPr lang="en-US" altLang="ko-KR" sz="1500" dirty="0"/>
          </a:p>
          <a:p>
            <a:r>
              <a:rPr lang="en-US" sz="1900" dirty="0" err="1"/>
              <a:t>각</a:t>
            </a:r>
            <a:r>
              <a:rPr lang="en-US" sz="1900" dirty="0"/>
              <a:t> </a:t>
            </a:r>
            <a:r>
              <a:rPr lang="en-US" sz="1900" dirty="0" err="1"/>
              <a:t>계층은</a:t>
            </a:r>
            <a:r>
              <a:rPr lang="en-US" sz="1900" dirty="0"/>
              <a:t> </a:t>
            </a:r>
            <a:r>
              <a:rPr lang="en-US" sz="1900" dirty="0" err="1"/>
              <a:t>Layer라고</a:t>
            </a:r>
            <a:r>
              <a:rPr lang="en-US" sz="1900" dirty="0"/>
              <a:t> </a:t>
            </a:r>
            <a:r>
              <a:rPr lang="en-US" sz="1900" dirty="0" err="1"/>
              <a:t>하며</a:t>
            </a:r>
            <a:r>
              <a:rPr lang="en-US" altLang="ko-KR" sz="1900" dirty="0"/>
              <a:t>, [n]</a:t>
            </a:r>
            <a:r>
              <a:rPr lang="ko-KR" altLang="en-US" sz="1900" dirty="0" err="1"/>
              <a:t>으로</a:t>
            </a:r>
            <a:r>
              <a:rPr lang="ko-KR" altLang="en-US" sz="1900" dirty="0"/>
              <a:t> 차수를 표기함</a:t>
            </a:r>
            <a:r>
              <a:rPr lang="en-US" altLang="ko-KR" sz="1900" dirty="0"/>
              <a:t>.</a:t>
            </a:r>
          </a:p>
          <a:p>
            <a:pPr lvl="1"/>
            <a:r>
              <a:rPr lang="en-US" sz="1500" dirty="0"/>
              <a:t>Input : </a:t>
            </a:r>
            <a:r>
              <a:rPr lang="en-US" sz="1500" dirty="0" err="1"/>
              <a:t>항상</a:t>
            </a:r>
            <a:r>
              <a:rPr lang="en-US" sz="1500" dirty="0"/>
              <a:t> [0]</a:t>
            </a:r>
          </a:p>
          <a:p>
            <a:pPr lvl="1"/>
            <a:r>
              <a:rPr lang="en-US" sz="1500" dirty="0" err="1"/>
              <a:t>이후</a:t>
            </a:r>
            <a:r>
              <a:rPr lang="en-US" sz="1500" dirty="0"/>
              <a:t> </a:t>
            </a:r>
            <a:r>
              <a:rPr lang="en-US" altLang="ko-KR" sz="1500" dirty="0"/>
              <a:t>: [1], [2], … , [n]</a:t>
            </a:r>
            <a:endParaRPr lang="en-US" sz="15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A55287-C1D2-F118-ED7A-60AA2FD0E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CCFB25-AC4F-B742-A32A-DE87B199BA18}" type="datetime4">
              <a:rPr lang="en-US" smtClean="0"/>
              <a:t>July 7, 2023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F7F020-E1CE-C28D-C201-4A08DFB5F3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Embedded AI LAB, INU</a:t>
            </a:r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59F3E4-CD16-83BB-BE0F-A54DD12C9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B4FBF-4270-2A44-9417-398E7DADF7BB}" type="slidenum">
              <a:rPr lang="en-KR" smtClean="0"/>
              <a:t>4</a:t>
            </a:fld>
            <a:endParaRPr lang="en-KR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18B53AB-AE6E-EA50-1210-AFC3666E61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0027" y="4023519"/>
            <a:ext cx="3639018" cy="145096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2187770-BCA3-CC23-3943-D492D70301DE}"/>
              </a:ext>
            </a:extLst>
          </p:cNvPr>
          <p:cNvSpPr txBox="1"/>
          <p:nvPr/>
        </p:nvSpPr>
        <p:spPr>
          <a:xfrm>
            <a:off x="8493341" y="3186975"/>
            <a:ext cx="1452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&lt;P</a:t>
            </a:r>
            <a:r>
              <a:rPr lang="en-KR" dirty="0"/>
              <a:t>erceptron&gt;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F3935C5-AF8D-B6F8-3B4E-75520D2C8A0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1784" b="13486"/>
          <a:stretch/>
        </p:blipFill>
        <p:spPr>
          <a:xfrm>
            <a:off x="7860027" y="1690688"/>
            <a:ext cx="2719335" cy="145096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394ED22-1E89-8B9F-CA32-74AA8F1AE53B}"/>
              </a:ext>
            </a:extLst>
          </p:cNvPr>
          <p:cNvSpPr txBox="1"/>
          <p:nvPr/>
        </p:nvSpPr>
        <p:spPr>
          <a:xfrm>
            <a:off x="8493341" y="5512738"/>
            <a:ext cx="1903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&lt;Neural Network</a:t>
            </a:r>
            <a:r>
              <a:rPr lang="en-KR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30572401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819D6-5BEF-90BD-782F-AB37F0D570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2.2. Single Hidden Layer Neural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9E0434-EA06-DDA7-8C4A-FBDB9A2380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479E51-F051-85CF-A3A3-FD77A7D1EC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CCFB25-AC4F-B742-A32A-DE87B199BA18}" type="datetime4">
              <a:rPr lang="en-US" smtClean="0"/>
              <a:t>July 7, 2023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089662-840B-2433-8DA6-F232EC47D2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Embedded AI LAB, INU</a:t>
            </a:r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17C2B2-0CFF-D940-672A-CA25EE657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B4FBF-4270-2A44-9417-398E7DADF7BB}" type="slidenum">
              <a:rPr lang="en-KR" smtClean="0"/>
              <a:t>5</a:t>
            </a:fld>
            <a:endParaRPr lang="en-K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2589212-8A5D-3487-C43A-68871FB8A7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79" t="14584" r="20835"/>
          <a:stretch/>
        </p:blipFill>
        <p:spPr>
          <a:xfrm>
            <a:off x="838200" y="1825625"/>
            <a:ext cx="4968268" cy="395551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B7AF518-BFAC-E4CD-5332-90D6EBC8B10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004" r="-1323" b="27713"/>
          <a:stretch/>
        </p:blipFill>
        <p:spPr>
          <a:xfrm>
            <a:off x="6463900" y="1825625"/>
            <a:ext cx="4029506" cy="192598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7BE66D-9E38-7037-ADFE-DB5EC65462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3900" y="3835055"/>
            <a:ext cx="2286000" cy="128305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E838468-382F-4F99-BFE4-26EC8D17A063}"/>
              </a:ext>
            </a:extLst>
          </p:cNvPr>
          <p:cNvSpPr txBox="1"/>
          <p:nvPr/>
        </p:nvSpPr>
        <p:spPr>
          <a:xfrm>
            <a:off x="6757949" y="5126355"/>
            <a:ext cx="16979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&lt;single unit</a:t>
            </a:r>
            <a:r>
              <a:rPr lang="ko-KR" altLang="en-US" sz="1400" dirty="0"/>
              <a:t>의 모습</a:t>
            </a:r>
            <a:r>
              <a:rPr lang="en-US" altLang="ko-KR" sz="1400" dirty="0"/>
              <a:t>&gt;</a:t>
            </a:r>
            <a:endParaRPr lang="en-KR" sz="1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7404396-6D28-37F8-4434-A2606A95413F}"/>
              </a:ext>
            </a:extLst>
          </p:cNvPr>
          <p:cNvSpPr txBox="1"/>
          <p:nvPr/>
        </p:nvSpPr>
        <p:spPr>
          <a:xfrm>
            <a:off x="8910945" y="5682232"/>
            <a:ext cx="2142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&lt; Vectorized pseudo code&gt;</a:t>
            </a:r>
            <a:endParaRPr lang="en-KR" sz="14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5FBC10E-6DB8-D67C-C2A2-1ED17DEE7C8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107" t="10037" r="15063" b="18703"/>
          <a:stretch/>
        </p:blipFill>
        <p:spPr>
          <a:xfrm>
            <a:off x="8857459" y="3835055"/>
            <a:ext cx="2094732" cy="160899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25297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CD1012-F065-33D0-F5FB-A228DF5EC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2.3. Forward Propagation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E1A534-4830-A8B9-50CC-D235D2DDD5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4821B5-1873-0DA2-37E9-177B652BE8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CCFB25-AC4F-B742-A32A-DE87B199BA18}" type="datetime4">
              <a:rPr lang="en-US" smtClean="0"/>
              <a:t>July 7, 2023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6B7219-89BF-0378-A5E1-3FD616BA5F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Embedded AI LAB, INU</a:t>
            </a:r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24FB64-3B41-D362-6DF7-1D5CFCDCEB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B4FBF-4270-2A44-9417-398E7DADF7BB}" type="slidenum">
              <a:rPr lang="en-KR" smtClean="0"/>
              <a:t>6</a:t>
            </a:fld>
            <a:endParaRPr lang="en-KR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A043DF6-2605-E723-FC48-BE9304F837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1631106"/>
            <a:ext cx="4692588" cy="170515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71E470D-F6B4-2549-5C0B-59E6158409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1" y="3429000"/>
            <a:ext cx="4692588" cy="274099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C75DE8E-0F9C-19EF-F4DD-0059BC8FA9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8448" y="1631106"/>
            <a:ext cx="5018121" cy="249161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B7EE746-AEDE-650F-BBA9-45DE513087E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116" r="5116"/>
          <a:stretch/>
        </p:blipFill>
        <p:spPr>
          <a:xfrm>
            <a:off x="6188448" y="4339206"/>
            <a:ext cx="4812407" cy="1621275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E4C31DF-CD06-86FE-5F8B-706897FC8A72}"/>
              </a:ext>
            </a:extLst>
          </p:cNvPr>
          <p:cNvCxnSpPr>
            <a:cxnSpLocks/>
          </p:cNvCxnSpPr>
          <p:nvPr/>
        </p:nvCxnSpPr>
        <p:spPr>
          <a:xfrm flipV="1">
            <a:off x="5613023" y="2259623"/>
            <a:ext cx="490000" cy="321798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79467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C140F2-E786-BE06-8E13-AAB711589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2.3. Forward Propagation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B1CB90-97A8-B979-4888-5FD9405CF8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CBB9F1-04D5-6869-741B-C8816CF080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CCFB25-AC4F-B742-A32A-DE87B199BA18}" type="datetime4">
              <a:rPr lang="en-US" smtClean="0"/>
              <a:t>July 7, 2023</a:t>
            </a:fld>
            <a:endParaRPr lang="en-K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ECE31E-07E9-16BA-DD81-292C3F3C93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Embedded AI LAB, INU</a:t>
            </a:r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D867B5-303A-4622-76DB-25752AA4B0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B4FBF-4270-2A44-9417-398E7DADF7BB}" type="slidenum">
              <a:rPr lang="en-KR" smtClean="0"/>
              <a:t>7</a:t>
            </a:fld>
            <a:endParaRPr lang="en-KR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235A0A2-BB42-B7FE-3673-19DDA9BE75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3871520"/>
            <a:ext cx="3893598" cy="229929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9451C91-5931-CD36-59F0-1235F0ABB71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116" r="5116"/>
          <a:stretch/>
        </p:blipFill>
        <p:spPr>
          <a:xfrm>
            <a:off x="838201" y="1825626"/>
            <a:ext cx="3982460" cy="134167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24A5120-E14F-2DD0-4759-3EA2C641F0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0466" y="1825625"/>
            <a:ext cx="6283333" cy="435133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734502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CE9B0-2E43-CEDE-0FEF-40D11E06B9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2.4. Back Propagation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03AA49-34BC-6622-C041-B53F8942BE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692420"/>
            <a:ext cx="10515600" cy="663930"/>
          </a:xfrm>
        </p:spPr>
        <p:txBody>
          <a:bodyPr>
            <a:normAutofit/>
          </a:bodyPr>
          <a:lstStyle/>
          <a:p>
            <a:r>
              <a:rPr lang="en-US" sz="1800" dirty="0"/>
              <a:t>P</a:t>
            </a:r>
            <a:r>
              <a:rPr lang="en-KR" sz="1800" dirty="0"/>
              <a:t>seudo code</a:t>
            </a:r>
          </a:p>
          <a:p>
            <a:pPr lvl="1"/>
            <a:r>
              <a:rPr lang="en-KR" sz="1400" dirty="0"/>
              <a:t>Logistic regression과 동일하게 각 parameters를 정의하고</a:t>
            </a:r>
            <a:r>
              <a:rPr lang="en-US" altLang="ko-KR" sz="1400" dirty="0"/>
              <a:t>, gradient descent</a:t>
            </a:r>
            <a:r>
              <a:rPr lang="ko-KR" altLang="en-US" sz="1400" dirty="0" err="1"/>
              <a:t>를</a:t>
            </a:r>
            <a:r>
              <a:rPr lang="ko-KR" altLang="en-US" sz="1400" dirty="0"/>
              <a:t> 진행함</a:t>
            </a:r>
            <a:r>
              <a:rPr lang="en-US" altLang="ko-KR" sz="1400" dirty="0"/>
              <a:t>.</a:t>
            </a:r>
            <a:endParaRPr lang="en-KR" sz="1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E8C5B0-1305-BC5F-B60B-2F9CC8E675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CCFB25-AC4F-B742-A32A-DE87B199BA18}" type="datetime4">
              <a:rPr lang="en-US" smtClean="0"/>
              <a:t>July 7, 2023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4539C4-BC6B-6CAC-133E-1F8254629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Embedded AI LAB, INU</a:t>
            </a:r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6DD2FE-BBF3-878B-E6BF-26DB073BEC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B4FBF-4270-2A44-9417-398E7DADF7BB}" type="slidenum">
              <a:rPr lang="en-KR" smtClean="0"/>
              <a:t>8</a:t>
            </a:fld>
            <a:endParaRPr lang="en-KR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B243AF2-40BC-B0CB-002F-5F0CE678CF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201152"/>
            <a:ext cx="3719990" cy="178776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02B3C2C-228A-D8CE-6C94-DACA9A06D1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073170"/>
            <a:ext cx="7772400" cy="16192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A44879D-944D-14ED-685E-4398DFD21B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8735" y="86315"/>
            <a:ext cx="5069890" cy="359057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A828EFD-59DC-46C5-1902-08F12D70D2A8}"/>
              </a:ext>
            </a:extLst>
          </p:cNvPr>
          <p:cNvSpPr txBox="1"/>
          <p:nvPr/>
        </p:nvSpPr>
        <p:spPr>
          <a:xfrm>
            <a:off x="7509768" y="3681887"/>
            <a:ext cx="31878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&lt;Back propagation of logistic regression&gt;</a:t>
            </a:r>
            <a:endParaRPr lang="en-KR" sz="1400" dirty="0"/>
          </a:p>
        </p:txBody>
      </p:sp>
    </p:spTree>
    <p:extLst>
      <p:ext uri="{BB962C8B-B14F-4D97-AF65-F5344CB8AC3E}">
        <p14:creationId xmlns:p14="http://schemas.microsoft.com/office/powerpoint/2010/main" val="32094263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CE9B0-2E43-CEDE-0FEF-40D11E06B9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2.4. Back Propagation</a:t>
            </a:r>
            <a:endParaRPr lang="en-K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E8C5B0-1305-BC5F-B60B-2F9CC8E675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CCFB25-AC4F-B742-A32A-DE87B199BA18}" type="datetime4">
              <a:rPr lang="en-US" smtClean="0"/>
              <a:t>July 7, 2023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4539C4-BC6B-6CAC-133E-1F8254629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Embedded AI LAB, INU</a:t>
            </a:r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6DD2FE-BBF3-878B-E6BF-26DB073BEC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B4FBF-4270-2A44-9417-398E7DADF7BB}" type="slidenum">
              <a:rPr lang="en-KR" smtClean="0"/>
              <a:t>9</a:t>
            </a:fld>
            <a:endParaRPr lang="en-KR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8C70D24-1D34-4546-1F04-F218172AC5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K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E609DA0-3E05-64DF-EE5B-3F079BA591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99" t="4281" r="15950" b="3546"/>
          <a:stretch/>
        </p:blipFill>
        <p:spPr>
          <a:xfrm>
            <a:off x="6724649" y="1376881"/>
            <a:ext cx="4101605" cy="234046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09D614F-AD2B-E1AD-D644-01A2A598C13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559" t="28739" r="6146" b="10556"/>
          <a:stretch/>
        </p:blipFill>
        <p:spPr>
          <a:xfrm>
            <a:off x="6724650" y="3816092"/>
            <a:ext cx="4101604" cy="236087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CD75CBC-E20A-4808-92C7-7304D1D02F4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8477" t="13361" r="21115" b="18595"/>
          <a:stretch/>
        </p:blipFill>
        <p:spPr>
          <a:xfrm>
            <a:off x="3039207" y="1376881"/>
            <a:ext cx="2347547" cy="11932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277BC2E-95CD-BF17-E5BB-7FC87153D2E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107" t="10037" r="15063" b="18703"/>
          <a:stretch/>
        </p:blipFill>
        <p:spPr>
          <a:xfrm>
            <a:off x="838199" y="1376881"/>
            <a:ext cx="2094732" cy="1608993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31845C1-FEFD-DE94-4C49-9403263AD86C}"/>
              </a:ext>
            </a:extLst>
          </p:cNvPr>
          <p:cNvCxnSpPr>
            <a:cxnSpLocks/>
          </p:cNvCxnSpPr>
          <p:nvPr/>
        </p:nvCxnSpPr>
        <p:spPr>
          <a:xfrm flipV="1">
            <a:off x="5564506" y="2329962"/>
            <a:ext cx="968179" cy="329711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182EBB6D-DEDC-DF35-3317-DE454505DDE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036" t="5365" r="6711" b="2128"/>
          <a:stretch/>
        </p:blipFill>
        <p:spPr>
          <a:xfrm>
            <a:off x="838199" y="3026883"/>
            <a:ext cx="4577187" cy="315008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064114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2398</TotalTime>
  <Words>2065</Words>
  <Application>Microsoft Office PowerPoint</Application>
  <PresentationFormat>Widescreen</PresentationFormat>
  <Paragraphs>180</Paragraphs>
  <Slides>12</Slides>
  <Notes>12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Office Theme</vt:lpstr>
      <vt:lpstr> Neural Networks and Deep Learning (Andrew Ng)  &lt;Shallow Neural Network, Week 3&gt;</vt:lpstr>
      <vt:lpstr>1. Logistic Regression (week2)</vt:lpstr>
      <vt:lpstr>1. Logistic Regression (week2)</vt:lpstr>
      <vt:lpstr>2.1. Neural Network</vt:lpstr>
      <vt:lpstr>2.2. Single Hidden Layer Neural Network</vt:lpstr>
      <vt:lpstr>2.3. Forward Propagation</vt:lpstr>
      <vt:lpstr>2.3. Forward Propagation</vt:lpstr>
      <vt:lpstr>2.4. Back Propagation</vt:lpstr>
      <vt:lpstr>2.4. Back Propagation</vt:lpstr>
      <vt:lpstr>4. Activation function 종류</vt:lpstr>
      <vt:lpstr>4. Activation function 종류</vt:lpstr>
      <vt:lpstr>5. Random initialization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Coursera - Neural Networks and Deep Learning Week 2</dc:title>
  <dc:creator>이지호</dc:creator>
  <cp:lastModifiedBy>이지호</cp:lastModifiedBy>
  <cp:revision>130</cp:revision>
  <dcterms:created xsi:type="dcterms:W3CDTF">2023-06-22T01:53:31Z</dcterms:created>
  <dcterms:modified xsi:type="dcterms:W3CDTF">2023-07-07T01:26:15Z</dcterms:modified>
</cp:coreProperties>
</file>